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g" ContentType="image/jpeg"/>
  <Default Extension="emf" ContentType="image/x-em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50" r:id="rId2"/>
    <p:sldMasterId id="2147483652" r:id="rId3"/>
  </p:sldMasterIdLst>
  <p:notesMasterIdLst>
    <p:notesMasterId r:id="rId49"/>
  </p:notesMasterIdLst>
  <p:sldIdLst>
    <p:sldId id="259" r:id="rId4"/>
    <p:sldId id="257" r:id="rId5"/>
    <p:sldId id="262" r:id="rId6"/>
    <p:sldId id="261" r:id="rId7"/>
    <p:sldId id="260" r:id="rId8"/>
    <p:sldId id="263" r:id="rId9"/>
    <p:sldId id="264" r:id="rId10"/>
    <p:sldId id="265" r:id="rId11"/>
    <p:sldId id="266" r:id="rId12"/>
    <p:sldId id="267" r:id="rId13"/>
    <p:sldId id="270" r:id="rId14"/>
    <p:sldId id="268" r:id="rId15"/>
    <p:sldId id="269" r:id="rId16"/>
    <p:sldId id="271" r:id="rId17"/>
    <p:sldId id="272" r:id="rId18"/>
    <p:sldId id="273" r:id="rId19"/>
    <p:sldId id="282" r:id="rId20"/>
    <p:sldId id="274" r:id="rId21"/>
    <p:sldId id="275" r:id="rId22"/>
    <p:sldId id="277" r:id="rId23"/>
    <p:sldId id="278" r:id="rId24"/>
    <p:sldId id="279" r:id="rId25"/>
    <p:sldId id="280" r:id="rId26"/>
    <p:sldId id="281" r:id="rId27"/>
    <p:sldId id="302" r:id="rId28"/>
    <p:sldId id="283" r:id="rId29"/>
    <p:sldId id="284" r:id="rId30"/>
    <p:sldId id="285" r:id="rId31"/>
    <p:sldId id="286" r:id="rId32"/>
    <p:sldId id="287" r:id="rId33"/>
    <p:sldId id="288" r:id="rId34"/>
    <p:sldId id="289" r:id="rId35"/>
    <p:sldId id="290" r:id="rId36"/>
    <p:sldId id="291" r:id="rId37"/>
    <p:sldId id="293" r:id="rId38"/>
    <p:sldId id="294" r:id="rId39"/>
    <p:sldId id="295" r:id="rId40"/>
    <p:sldId id="296" r:id="rId41"/>
    <p:sldId id="297" r:id="rId42"/>
    <p:sldId id="298" r:id="rId43"/>
    <p:sldId id="299" r:id="rId44"/>
    <p:sldId id="300" r:id="rId45"/>
    <p:sldId id="301" r:id="rId46"/>
    <p:sldId id="303" r:id="rId47"/>
    <p:sldId id="258" r:id="rId4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488">
          <p15:clr>
            <a:srgbClr val="A4A3A4"/>
          </p15:clr>
        </p15:guide>
        <p15:guide id="2" pos="47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E8E3D3"/>
    <a:srgbClr val="E8D3A2"/>
    <a:srgbClr val="4B2E83"/>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624" autoAdjust="0"/>
    <p:restoredTop sz="92790"/>
  </p:normalViewPr>
  <p:slideViewPr>
    <p:cSldViewPr snapToGrid="0" snapToObjects="1" showGuides="1">
      <p:cViewPr>
        <p:scale>
          <a:sx n="105" d="100"/>
          <a:sy n="105" d="100"/>
        </p:scale>
        <p:origin x="560" y="144"/>
      </p:cViewPr>
      <p:guideLst>
        <p:guide orient="horz" pos="2488"/>
        <p:guide pos="478"/>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50" Type="http://schemas.openxmlformats.org/officeDocument/2006/relationships/presProps" Target="presProps.xml"/><Relationship Id="rId51" Type="http://schemas.openxmlformats.org/officeDocument/2006/relationships/viewProps" Target="viewProps.xml"/><Relationship Id="rId52" Type="http://schemas.openxmlformats.org/officeDocument/2006/relationships/theme" Target="theme/theme1.xml"/><Relationship Id="rId53" Type="http://schemas.openxmlformats.org/officeDocument/2006/relationships/tableStyles" Target="tableStyles.xml"/><Relationship Id="rId40" Type="http://schemas.openxmlformats.org/officeDocument/2006/relationships/slide" Target="slides/slide37.xml"/><Relationship Id="rId41" Type="http://schemas.openxmlformats.org/officeDocument/2006/relationships/slide" Target="slides/slide38.xml"/><Relationship Id="rId42" Type="http://schemas.openxmlformats.org/officeDocument/2006/relationships/slide" Target="slides/slide39.xml"/><Relationship Id="rId43" Type="http://schemas.openxmlformats.org/officeDocument/2006/relationships/slide" Target="slides/slide40.xml"/><Relationship Id="rId44" Type="http://schemas.openxmlformats.org/officeDocument/2006/relationships/slide" Target="slides/slide41.xml"/><Relationship Id="rId45" Type="http://schemas.openxmlformats.org/officeDocument/2006/relationships/slide" Target="slides/slide42.xml"/><Relationship Id="rId46" Type="http://schemas.openxmlformats.org/officeDocument/2006/relationships/slide" Target="slides/slide43.xml"/><Relationship Id="rId47" Type="http://schemas.openxmlformats.org/officeDocument/2006/relationships/slide" Target="slides/slide44.xml"/><Relationship Id="rId48" Type="http://schemas.openxmlformats.org/officeDocument/2006/relationships/slide" Target="slides/slide45.xml"/><Relationship Id="rId49" Type="http://schemas.openxmlformats.org/officeDocument/2006/relationships/notesMaster" Target="notesMasters/notesMaster1.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slide" Target="slides/slide32.xml"/><Relationship Id="rId36" Type="http://schemas.openxmlformats.org/officeDocument/2006/relationships/slide" Target="slides/slide33.xml"/><Relationship Id="rId37" Type="http://schemas.openxmlformats.org/officeDocument/2006/relationships/slide" Target="slides/slide34.xml"/><Relationship Id="rId38" Type="http://schemas.openxmlformats.org/officeDocument/2006/relationships/slide" Target="slides/slide35.xml"/><Relationship Id="rId39" Type="http://schemas.openxmlformats.org/officeDocument/2006/relationships/slide" Target="slides/slide3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5A31A08-8316-334C-ACA0-BBE5F07CA448}" type="datetimeFigureOut">
              <a:rPr lang="en-US" smtClean="0"/>
              <a:t>11/9/16</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CE6A027-4C9D-3B42-8785-3B090A837D8F}" type="slidenum">
              <a:rPr lang="en-US" smtClean="0"/>
              <a:t>‹#›</a:t>
            </a:fld>
            <a:endParaRPr lang="en-US"/>
          </a:p>
        </p:txBody>
      </p:sp>
    </p:spTree>
    <p:extLst>
      <p:ext uri="{BB962C8B-B14F-4D97-AF65-F5344CB8AC3E}">
        <p14:creationId xmlns:p14="http://schemas.microsoft.com/office/powerpoint/2010/main" val="14598067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 Id="rId3" Type="http://schemas.openxmlformats.org/officeDocument/2006/relationships/image" Target="../media/image6.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 Id="rId3"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 Id="rId3" Type="http://schemas.openxmlformats.org/officeDocument/2006/relationships/image" Target="../media/image6.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emf"/><Relationship Id="rId4" Type="http://schemas.openxmlformats.org/officeDocument/2006/relationships/image" Target="../media/image6.png"/><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emf"/><Relationship Id="rId3" Type="http://schemas.openxmlformats.org/officeDocument/2006/relationships/image" Target="../media/image6.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6.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emf"/><Relationship Id="rId3" Type="http://schemas.openxmlformats.org/officeDocument/2006/relationships/image" Target="../media/image6.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6.png"/><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671757" y="939146"/>
            <a:ext cx="6972300" cy="2871103"/>
          </a:xfrm>
          <a:prstGeom prst="rect">
            <a:avLst/>
          </a:prstGeom>
          <a:ln>
            <a:noFill/>
          </a:ln>
        </p:spPr>
        <p:txBody>
          <a:bodyPr anchor="b">
            <a:normAutofit/>
          </a:bodyPr>
          <a:lstStyle>
            <a:lvl1pPr marL="0" indent="0">
              <a:lnSpc>
                <a:spcPct val="100000"/>
              </a:lnSpc>
              <a:buNone/>
              <a:defRPr sz="5000" b="0" i="0" baseline="0">
                <a:solidFill>
                  <a:srgbClr val="4B2E83"/>
                </a:solidFill>
                <a:latin typeface="Encode Sans Normal Black"/>
                <a:cs typeface="Encode Sans Normal Black"/>
              </a:defRPr>
            </a:lvl1pPr>
            <a:lvl2pPr marL="457200" indent="0">
              <a:buNone/>
              <a:defRPr b="0" i="0">
                <a:solidFill>
                  <a:srgbClr val="E8D3A2"/>
                </a:solidFill>
                <a:latin typeface="Encode Sans Normal Black"/>
                <a:cs typeface="Encode Sans Normal Black"/>
              </a:defRPr>
            </a:lvl2pPr>
            <a:lvl3pPr marL="914400" indent="0">
              <a:buNone/>
              <a:defRPr b="0" i="0">
                <a:solidFill>
                  <a:srgbClr val="E8D3A2"/>
                </a:solidFill>
                <a:latin typeface="Encode Sans Normal Black"/>
                <a:cs typeface="Encode Sans Normal Black"/>
              </a:defRPr>
            </a:lvl3pPr>
            <a:lvl4pPr marL="1371600" indent="0">
              <a:buNone/>
              <a:defRPr b="0" i="0">
                <a:solidFill>
                  <a:srgbClr val="E8D3A2"/>
                </a:solidFill>
                <a:latin typeface="Encode Sans Normal Black"/>
                <a:cs typeface="Encode Sans Normal Black"/>
              </a:defRPr>
            </a:lvl4pPr>
            <a:lvl5pPr marL="1828800" indent="0">
              <a:buNone/>
              <a:defRPr b="0" i="0">
                <a:solidFill>
                  <a:srgbClr val="E8D3A2"/>
                </a:solidFill>
                <a:latin typeface="Encode Sans Normal Black"/>
                <a:cs typeface="Encode Sans Normal Black"/>
              </a:defRPr>
            </a:lvl5pPr>
          </a:lstStyle>
          <a:p>
            <a:pPr lvl="0"/>
            <a:r>
              <a:rPr lang="en-US" dirty="0" smtClean="0"/>
              <a:t>TITLE HERE</a:t>
            </a:r>
          </a:p>
          <a:p>
            <a:pPr lvl="0"/>
            <a:r>
              <a:rPr lang="en-US" dirty="0" smtClean="0"/>
              <a:t>ENCODE NORMAL</a:t>
            </a:r>
          </a:p>
          <a:p>
            <a:pPr lvl="0"/>
            <a:r>
              <a:rPr lang="en-US" dirty="0" smtClean="0"/>
              <a:t>BLACK, 50 PT. </a:t>
            </a:r>
            <a:endParaRPr lang="en-US" dirty="0"/>
          </a:p>
        </p:txBody>
      </p:sp>
      <p:pic>
        <p:nvPicPr>
          <p:cNvPr id="2" name="Picture 1" descr="W Logo_Purple_2685_HEX.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448139" y="5949410"/>
            <a:ext cx="1371600" cy="923544"/>
          </a:xfrm>
          <a:prstGeom prst="rect">
            <a:avLst/>
          </a:prstGeom>
        </p:spPr>
      </p:pic>
      <p:pic>
        <p:nvPicPr>
          <p:cNvPr id="3" name="Picture 2" descr="Wordmark_center_Purple_HEX.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92039" y="6487457"/>
            <a:ext cx="2425295" cy="163374"/>
          </a:xfrm>
          <a:prstGeom prst="rect">
            <a:avLst/>
          </a:prstGeom>
        </p:spPr>
      </p:pic>
      <p:pic>
        <p:nvPicPr>
          <p:cNvPr id="4" name="Picture 3" descr="Bar_RtAngle_HEX.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92039" y="3947767"/>
            <a:ext cx="2451418" cy="124509"/>
          </a:xfrm>
          <a:prstGeom prst="rect">
            <a:avLst/>
          </a:prstGeom>
        </p:spPr>
      </p:pic>
    </p:spTree>
    <p:extLst>
      <p:ext uri="{BB962C8B-B14F-4D97-AF65-F5344CB8AC3E}">
        <p14:creationId xmlns:p14="http://schemas.microsoft.com/office/powerpoint/2010/main" val="23902595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Header + Subheader + Content">
    <p:spTree>
      <p:nvGrpSpPr>
        <p:cNvPr id="1" name=""/>
        <p:cNvGrpSpPr/>
        <p:nvPr/>
      </p:nvGrpSpPr>
      <p:grpSpPr>
        <a:xfrm>
          <a:off x="0" y="0"/>
          <a:ext cx="0" cy="0"/>
          <a:chOff x="0" y="0"/>
          <a:chExt cx="0" cy="0"/>
        </a:xfrm>
      </p:grpSpPr>
      <p:sp>
        <p:nvSpPr>
          <p:cNvPr id="3" name="Text Placeholder 5"/>
          <p:cNvSpPr>
            <a:spLocks noGrp="1"/>
          </p:cNvSpPr>
          <p:nvPr>
            <p:ph type="body" sz="quarter" idx="10" hasCustomPrompt="1"/>
          </p:nvPr>
        </p:nvSpPr>
        <p:spPr>
          <a:xfrm>
            <a:off x="671757" y="371510"/>
            <a:ext cx="8184662" cy="991998"/>
          </a:xfrm>
          <a:prstGeom prst="rect">
            <a:avLst/>
          </a:prstGeom>
        </p:spPr>
        <p:txBody>
          <a:bodyPr anchor="b">
            <a:normAutofit/>
          </a:bodyPr>
          <a:lstStyle>
            <a:lvl1pPr marL="0" indent="0">
              <a:lnSpc>
                <a:spcPct val="90000"/>
              </a:lnSpc>
              <a:buNone/>
              <a:defRPr sz="3000" b="0" i="0" baseline="0">
                <a:solidFill>
                  <a:srgbClr val="4B2E83"/>
                </a:solidFill>
                <a:latin typeface="Encode Sans Normal Black"/>
                <a:cs typeface="Encode Sans Normal Black"/>
              </a:defRPr>
            </a:lvl1pPr>
            <a:lvl2pPr marL="457200" indent="0">
              <a:buNone/>
              <a:defRPr b="0" i="0">
                <a:solidFill>
                  <a:srgbClr val="E8D3A2"/>
                </a:solidFill>
                <a:latin typeface="Encode Sans Normal Black"/>
                <a:cs typeface="Encode Sans Normal Black"/>
              </a:defRPr>
            </a:lvl2pPr>
            <a:lvl3pPr marL="914400" indent="0">
              <a:buNone/>
              <a:defRPr b="0" i="0">
                <a:solidFill>
                  <a:srgbClr val="E8D3A2"/>
                </a:solidFill>
                <a:latin typeface="Encode Sans Normal Black"/>
                <a:cs typeface="Encode Sans Normal Black"/>
              </a:defRPr>
            </a:lvl3pPr>
            <a:lvl4pPr marL="1371600" indent="0">
              <a:buNone/>
              <a:defRPr b="0" i="0">
                <a:solidFill>
                  <a:srgbClr val="E8D3A2"/>
                </a:solidFill>
                <a:latin typeface="Encode Sans Normal Black"/>
                <a:cs typeface="Encode Sans Normal Black"/>
              </a:defRPr>
            </a:lvl4pPr>
            <a:lvl5pPr marL="1828800" indent="0">
              <a:buNone/>
              <a:defRPr b="0" i="0">
                <a:solidFill>
                  <a:srgbClr val="E8D3A2"/>
                </a:solidFill>
                <a:latin typeface="Encode Sans Normal Black"/>
                <a:cs typeface="Encode Sans Normal Black"/>
              </a:defRPr>
            </a:lvl5pPr>
          </a:lstStyle>
          <a:p>
            <a:pPr lvl="0"/>
            <a:r>
              <a:rPr lang="en-US" dirty="0" smtClean="0"/>
              <a:t>HEADER HERE </a:t>
            </a:r>
          </a:p>
          <a:p>
            <a:pPr lvl="0"/>
            <a:r>
              <a:rPr lang="en-US" dirty="0" smtClean="0"/>
              <a:t>(ENCODE NORMAL BLACK, 30 PT.)</a:t>
            </a:r>
            <a:endParaRPr lang="en-US" dirty="0"/>
          </a:p>
        </p:txBody>
      </p:sp>
      <p:sp>
        <p:nvSpPr>
          <p:cNvPr id="4" name="Text Placeholder 9"/>
          <p:cNvSpPr>
            <a:spLocks noGrp="1"/>
          </p:cNvSpPr>
          <p:nvPr>
            <p:ph type="body" sz="quarter" idx="11" hasCustomPrompt="1"/>
          </p:nvPr>
        </p:nvSpPr>
        <p:spPr>
          <a:xfrm>
            <a:off x="659305" y="2320239"/>
            <a:ext cx="8197114" cy="3810086"/>
          </a:xfrm>
          <a:prstGeom prst="rect">
            <a:avLst/>
          </a:prstGeom>
        </p:spPr>
        <p:txBody>
          <a:bodyPr/>
          <a:lstStyle>
            <a:lvl1pPr marL="342900" indent="-342900">
              <a:buFont typeface="Lucida Grande"/>
              <a:buChar char="&gt;"/>
              <a:defRPr sz="2400" b="1" i="0" baseline="0">
                <a:solidFill>
                  <a:srgbClr val="4B2E83"/>
                </a:solidFill>
                <a:latin typeface="Open Sans"/>
                <a:cs typeface="Open Sans"/>
              </a:defRPr>
            </a:lvl1pPr>
            <a:lvl2pPr>
              <a:defRPr sz="2000" b="1" i="0" baseline="0">
                <a:solidFill>
                  <a:srgbClr val="4B2E83"/>
                </a:solidFill>
                <a:latin typeface="Open Sans"/>
                <a:cs typeface="Open Sans"/>
              </a:defRPr>
            </a:lvl2pPr>
            <a:lvl3pPr marL="1143000" indent="-228600">
              <a:buSzPct val="100000"/>
              <a:buFont typeface="Lucida Grande"/>
              <a:buChar char="&gt;"/>
              <a:defRPr sz="1800" b="1" i="0" baseline="0">
                <a:solidFill>
                  <a:srgbClr val="4B2E83"/>
                </a:solidFill>
                <a:latin typeface="Open Sans"/>
                <a:cs typeface="Open Sans"/>
              </a:defRPr>
            </a:lvl3pPr>
            <a:lvl4pPr>
              <a:defRPr sz="1600" b="1" i="0" baseline="0">
                <a:solidFill>
                  <a:srgbClr val="4B2E83"/>
                </a:solidFill>
                <a:latin typeface="Open Sans"/>
                <a:cs typeface="Open Sans"/>
              </a:defRPr>
            </a:lvl4pPr>
            <a:lvl5pPr marL="2057400" indent="-228600">
              <a:buFont typeface="Lucida Grande"/>
              <a:buChar char="&gt;"/>
              <a:defRPr sz="1400" b="1" i="0" baseline="0">
                <a:solidFill>
                  <a:srgbClr val="4B2E83"/>
                </a:solidFill>
                <a:latin typeface="Open Sans"/>
                <a:cs typeface="Open Sans"/>
              </a:defRPr>
            </a:lvl5pPr>
          </a:lstStyle>
          <a:p>
            <a:pPr lvl="0"/>
            <a:r>
              <a:rPr lang="en-US" dirty="0" smtClean="0"/>
              <a:t>Content here (Open Sans Bold, 24 pt.)</a:t>
            </a:r>
          </a:p>
          <a:p>
            <a:pPr lvl="1"/>
            <a:r>
              <a:rPr lang="en-US" dirty="0" smtClean="0"/>
              <a:t>Second level (Open Sans Bold, 20)</a:t>
            </a:r>
          </a:p>
          <a:p>
            <a:pPr lvl="2"/>
            <a:r>
              <a:rPr lang="en-US" dirty="0" smtClean="0"/>
              <a:t>Third level (Open Sans Bold, 18)</a:t>
            </a:r>
          </a:p>
          <a:p>
            <a:pPr lvl="3"/>
            <a:r>
              <a:rPr lang="en-US" dirty="0" smtClean="0"/>
              <a:t>Fourth level (Open Sans Bold, 16)</a:t>
            </a:r>
          </a:p>
          <a:p>
            <a:pPr lvl="4"/>
            <a:r>
              <a:rPr lang="en-US" dirty="0" smtClean="0"/>
              <a:t>Fifth level (Open Sans Bold, 14)</a:t>
            </a:r>
            <a:endParaRPr lang="en-US" dirty="0"/>
          </a:p>
        </p:txBody>
      </p:sp>
      <p:sp>
        <p:nvSpPr>
          <p:cNvPr id="6" name="Text Placeholder 5"/>
          <p:cNvSpPr>
            <a:spLocks noGrp="1"/>
          </p:cNvSpPr>
          <p:nvPr>
            <p:ph type="body" sz="quarter" idx="12" hasCustomPrompt="1"/>
          </p:nvPr>
        </p:nvSpPr>
        <p:spPr>
          <a:xfrm>
            <a:off x="671757" y="1730667"/>
            <a:ext cx="8184662" cy="411171"/>
          </a:xfrm>
          <a:prstGeom prst="rect">
            <a:avLst/>
          </a:prstGeom>
        </p:spPr>
        <p:txBody>
          <a:bodyPr>
            <a:noAutofit/>
          </a:bodyPr>
          <a:lstStyle>
            <a:lvl1pPr marL="0" indent="0">
              <a:lnSpc>
                <a:spcPct val="90000"/>
              </a:lnSpc>
              <a:buNone/>
              <a:defRPr sz="2400" b="0" i="0" baseline="0">
                <a:solidFill>
                  <a:srgbClr val="4B2E83"/>
                </a:solidFill>
                <a:latin typeface="Uni Sans Regular"/>
                <a:cs typeface="Uni Sans Regular"/>
              </a:defRPr>
            </a:lvl1pPr>
            <a:lvl2pPr marL="457200" indent="0">
              <a:buNone/>
              <a:defRPr b="0" i="0">
                <a:solidFill>
                  <a:srgbClr val="E8D3A2"/>
                </a:solidFill>
                <a:latin typeface="Encode Sans Normal Black"/>
                <a:cs typeface="Encode Sans Normal Black"/>
              </a:defRPr>
            </a:lvl2pPr>
            <a:lvl3pPr marL="914400" indent="0">
              <a:buNone/>
              <a:defRPr b="0" i="0">
                <a:solidFill>
                  <a:srgbClr val="E8D3A2"/>
                </a:solidFill>
                <a:latin typeface="Encode Sans Normal Black"/>
                <a:cs typeface="Encode Sans Normal Black"/>
              </a:defRPr>
            </a:lvl3pPr>
            <a:lvl4pPr marL="1371600" indent="0">
              <a:buNone/>
              <a:defRPr b="0" i="0">
                <a:solidFill>
                  <a:srgbClr val="E8D3A2"/>
                </a:solidFill>
                <a:latin typeface="Encode Sans Normal Black"/>
                <a:cs typeface="Encode Sans Normal Black"/>
              </a:defRPr>
            </a:lvl4pPr>
            <a:lvl5pPr marL="1828800" indent="0">
              <a:buNone/>
              <a:defRPr b="0" i="0">
                <a:solidFill>
                  <a:srgbClr val="E8D3A2"/>
                </a:solidFill>
                <a:latin typeface="Encode Sans Normal Black"/>
                <a:cs typeface="Encode Sans Normal Black"/>
              </a:defRPr>
            </a:lvl5pPr>
          </a:lstStyle>
          <a:p>
            <a:pPr lvl="0"/>
            <a:r>
              <a:rPr lang="en-US" dirty="0" smtClean="0"/>
              <a:t>SUB-HEADER HERE (UNI SANS LIGHT, 24 PT.)</a:t>
            </a:r>
            <a:endParaRPr lang="en-US" dirty="0"/>
          </a:p>
        </p:txBody>
      </p:sp>
      <p:pic>
        <p:nvPicPr>
          <p:cNvPr id="9" name="Picture 8" descr="Wordmark_center_Purple_HEX.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382155" y="6487457"/>
            <a:ext cx="2425295" cy="163374"/>
          </a:xfrm>
          <a:prstGeom prst="rect">
            <a:avLst/>
          </a:prstGeom>
        </p:spPr>
      </p:pic>
      <p:pic>
        <p:nvPicPr>
          <p:cNvPr id="8" name="Picture 7" descr="Bar_RtAngle_7502_RGB.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84225" y="1437805"/>
            <a:ext cx="1358184" cy="67050"/>
          </a:xfrm>
          <a:prstGeom prst="rect">
            <a:avLst/>
          </a:prstGeom>
        </p:spPr>
      </p:pic>
    </p:spTree>
    <p:extLst>
      <p:ext uri="{BB962C8B-B14F-4D97-AF65-F5344CB8AC3E}">
        <p14:creationId xmlns:p14="http://schemas.microsoft.com/office/powerpoint/2010/main" val="30728726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Header + Content">
    <p:spTree>
      <p:nvGrpSpPr>
        <p:cNvPr id="1" name=""/>
        <p:cNvGrpSpPr/>
        <p:nvPr/>
      </p:nvGrpSpPr>
      <p:grpSpPr>
        <a:xfrm>
          <a:off x="0" y="0"/>
          <a:ext cx="0" cy="0"/>
          <a:chOff x="0" y="0"/>
          <a:chExt cx="0" cy="0"/>
        </a:xfrm>
      </p:grpSpPr>
      <p:sp>
        <p:nvSpPr>
          <p:cNvPr id="3" name="Text Placeholder 5"/>
          <p:cNvSpPr>
            <a:spLocks noGrp="1"/>
          </p:cNvSpPr>
          <p:nvPr>
            <p:ph type="body" sz="quarter" idx="10" hasCustomPrompt="1"/>
          </p:nvPr>
        </p:nvSpPr>
        <p:spPr>
          <a:xfrm>
            <a:off x="671757" y="371510"/>
            <a:ext cx="8184662" cy="991998"/>
          </a:xfrm>
          <a:prstGeom prst="rect">
            <a:avLst/>
          </a:prstGeom>
        </p:spPr>
        <p:txBody>
          <a:bodyPr anchor="b">
            <a:normAutofit/>
          </a:bodyPr>
          <a:lstStyle>
            <a:lvl1pPr marL="0" indent="0">
              <a:lnSpc>
                <a:spcPct val="90000"/>
              </a:lnSpc>
              <a:buNone/>
              <a:defRPr sz="3000" b="0" i="0" baseline="0">
                <a:solidFill>
                  <a:srgbClr val="4B2E83"/>
                </a:solidFill>
                <a:latin typeface="Encode Sans Normal Black"/>
                <a:cs typeface="Encode Sans Normal Black"/>
              </a:defRPr>
            </a:lvl1pPr>
            <a:lvl2pPr marL="457200" indent="0">
              <a:buNone/>
              <a:defRPr b="0" i="0">
                <a:solidFill>
                  <a:srgbClr val="E8D3A2"/>
                </a:solidFill>
                <a:latin typeface="Encode Sans Normal Black"/>
                <a:cs typeface="Encode Sans Normal Black"/>
              </a:defRPr>
            </a:lvl2pPr>
            <a:lvl3pPr marL="914400" indent="0">
              <a:buNone/>
              <a:defRPr b="0" i="0">
                <a:solidFill>
                  <a:srgbClr val="E8D3A2"/>
                </a:solidFill>
                <a:latin typeface="Encode Sans Normal Black"/>
                <a:cs typeface="Encode Sans Normal Black"/>
              </a:defRPr>
            </a:lvl3pPr>
            <a:lvl4pPr marL="1371600" indent="0">
              <a:buNone/>
              <a:defRPr b="0" i="0">
                <a:solidFill>
                  <a:srgbClr val="E8D3A2"/>
                </a:solidFill>
                <a:latin typeface="Encode Sans Normal Black"/>
                <a:cs typeface="Encode Sans Normal Black"/>
              </a:defRPr>
            </a:lvl4pPr>
            <a:lvl5pPr marL="1828800" indent="0">
              <a:buNone/>
              <a:defRPr b="0" i="0">
                <a:solidFill>
                  <a:srgbClr val="E8D3A2"/>
                </a:solidFill>
                <a:latin typeface="Encode Sans Normal Black"/>
                <a:cs typeface="Encode Sans Normal Black"/>
              </a:defRPr>
            </a:lvl5pPr>
          </a:lstStyle>
          <a:p>
            <a:pPr lvl="0"/>
            <a:r>
              <a:rPr lang="en-US" dirty="0" smtClean="0"/>
              <a:t>HEADER HERE </a:t>
            </a:r>
          </a:p>
          <a:p>
            <a:pPr lvl="0"/>
            <a:r>
              <a:rPr lang="en-US" dirty="0" smtClean="0"/>
              <a:t>(ENCODE NORMAL BLACK, 30 PT.)</a:t>
            </a:r>
            <a:endParaRPr lang="en-US" dirty="0"/>
          </a:p>
        </p:txBody>
      </p:sp>
      <p:sp>
        <p:nvSpPr>
          <p:cNvPr id="6" name="Text Placeholder 9"/>
          <p:cNvSpPr>
            <a:spLocks noGrp="1"/>
          </p:cNvSpPr>
          <p:nvPr>
            <p:ph type="body" sz="quarter" idx="11" hasCustomPrompt="1"/>
          </p:nvPr>
        </p:nvSpPr>
        <p:spPr>
          <a:xfrm>
            <a:off x="659305" y="1736725"/>
            <a:ext cx="8196210" cy="4015497"/>
          </a:xfrm>
          <a:prstGeom prst="rect">
            <a:avLst/>
          </a:prstGeom>
        </p:spPr>
        <p:txBody>
          <a:bodyPr/>
          <a:lstStyle>
            <a:lvl1pPr marL="342900" indent="-342900">
              <a:buFont typeface="Lucida Grande"/>
              <a:buChar char="&gt;"/>
              <a:defRPr sz="2400" b="1" i="0" baseline="0">
                <a:solidFill>
                  <a:srgbClr val="4B2E83"/>
                </a:solidFill>
                <a:latin typeface="Open Sans"/>
                <a:cs typeface="Open Sans"/>
              </a:defRPr>
            </a:lvl1pPr>
            <a:lvl2pPr>
              <a:defRPr sz="2000" b="1" i="0" baseline="0">
                <a:solidFill>
                  <a:srgbClr val="4B2E83"/>
                </a:solidFill>
                <a:latin typeface="Open Sans"/>
                <a:cs typeface="Open Sans"/>
              </a:defRPr>
            </a:lvl2pPr>
            <a:lvl3pPr marL="1143000" indent="-228600">
              <a:buSzPct val="100000"/>
              <a:buFont typeface="Lucida Grande"/>
              <a:buChar char="&gt;"/>
              <a:defRPr sz="1800" b="1" i="0" baseline="0">
                <a:solidFill>
                  <a:srgbClr val="4B2E83"/>
                </a:solidFill>
                <a:latin typeface="Open Sans"/>
                <a:cs typeface="Open Sans"/>
              </a:defRPr>
            </a:lvl3pPr>
            <a:lvl4pPr>
              <a:defRPr sz="1600" b="1" i="0" baseline="0">
                <a:solidFill>
                  <a:srgbClr val="4B2E83"/>
                </a:solidFill>
                <a:latin typeface="Open Sans"/>
                <a:cs typeface="Open Sans"/>
              </a:defRPr>
            </a:lvl4pPr>
            <a:lvl5pPr marL="2057400" indent="-228600">
              <a:buFont typeface="Lucida Grande"/>
              <a:buChar char="&gt;"/>
              <a:defRPr sz="1400" b="1" i="0" baseline="0">
                <a:solidFill>
                  <a:srgbClr val="4B2E83"/>
                </a:solidFill>
                <a:latin typeface="Open Sans"/>
                <a:cs typeface="Open Sans"/>
              </a:defRPr>
            </a:lvl5pPr>
          </a:lstStyle>
          <a:p>
            <a:pPr lvl="0"/>
            <a:r>
              <a:rPr lang="en-US" dirty="0" smtClean="0"/>
              <a:t>Content here (Open Sans Bold, 24 pt.)</a:t>
            </a:r>
          </a:p>
          <a:p>
            <a:pPr lvl="1"/>
            <a:r>
              <a:rPr lang="en-US" dirty="0" smtClean="0"/>
              <a:t>Second level (Open Sans Bold, 20)</a:t>
            </a:r>
          </a:p>
          <a:p>
            <a:pPr lvl="2"/>
            <a:r>
              <a:rPr lang="en-US" dirty="0" smtClean="0"/>
              <a:t>Third level (Open Sans Bold, 18)</a:t>
            </a:r>
          </a:p>
          <a:p>
            <a:pPr lvl="3"/>
            <a:r>
              <a:rPr lang="en-US" dirty="0" smtClean="0"/>
              <a:t>Fourth level (Open Sans Bold, 16)</a:t>
            </a:r>
          </a:p>
          <a:p>
            <a:pPr lvl="4"/>
            <a:r>
              <a:rPr lang="en-US" dirty="0" smtClean="0"/>
              <a:t>Fifth level (Open Sans Bold, 14)</a:t>
            </a:r>
            <a:endParaRPr lang="en-US" dirty="0"/>
          </a:p>
        </p:txBody>
      </p:sp>
      <p:pic>
        <p:nvPicPr>
          <p:cNvPr id="9" name="Picture 8" descr="W Logo_Purple_2685_HEX.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448139" y="5949410"/>
            <a:ext cx="1371600" cy="923544"/>
          </a:xfrm>
          <a:prstGeom prst="rect">
            <a:avLst/>
          </a:prstGeom>
        </p:spPr>
      </p:pic>
      <p:pic>
        <p:nvPicPr>
          <p:cNvPr id="7" name="Picture 6" descr="Bar_RtAngle_7502_RGB.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84225" y="1437805"/>
            <a:ext cx="1358184" cy="67050"/>
          </a:xfrm>
          <a:prstGeom prst="rect">
            <a:avLst/>
          </a:prstGeom>
        </p:spPr>
      </p:pic>
    </p:spTree>
    <p:extLst>
      <p:ext uri="{BB962C8B-B14F-4D97-AF65-F5344CB8AC3E}">
        <p14:creationId xmlns:p14="http://schemas.microsoft.com/office/powerpoint/2010/main" val="14502204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Header + Graphic">
    <p:spTree>
      <p:nvGrpSpPr>
        <p:cNvPr id="1" name=""/>
        <p:cNvGrpSpPr/>
        <p:nvPr/>
      </p:nvGrpSpPr>
      <p:grpSpPr>
        <a:xfrm>
          <a:off x="0" y="0"/>
          <a:ext cx="0" cy="0"/>
          <a:chOff x="0" y="0"/>
          <a:chExt cx="0" cy="0"/>
        </a:xfrm>
      </p:grpSpPr>
      <p:sp>
        <p:nvSpPr>
          <p:cNvPr id="12" name="Chart Placeholder 11"/>
          <p:cNvSpPr>
            <a:spLocks noGrp="1"/>
          </p:cNvSpPr>
          <p:nvPr>
            <p:ph type="chart" sz="quarter" idx="12" hasCustomPrompt="1"/>
          </p:nvPr>
        </p:nvSpPr>
        <p:spPr>
          <a:xfrm>
            <a:off x="766763" y="1736725"/>
            <a:ext cx="8021637" cy="4432300"/>
          </a:xfrm>
          <a:prstGeom prst="rect">
            <a:avLst/>
          </a:prstGeom>
        </p:spPr>
        <p:txBody>
          <a:bodyPr>
            <a:normAutofit/>
          </a:bodyPr>
          <a:lstStyle>
            <a:lvl1pPr marL="0" indent="0">
              <a:buNone/>
              <a:defRPr sz="2400" b="0" i="1" baseline="0">
                <a:solidFill>
                  <a:srgbClr val="999999"/>
                </a:solidFill>
                <a:latin typeface="Open Sans Light"/>
                <a:cs typeface="Open Sans Light"/>
              </a:defRPr>
            </a:lvl1pPr>
          </a:lstStyle>
          <a:p>
            <a:r>
              <a:rPr lang="en-US" dirty="0" smtClean="0"/>
              <a:t>Graphics can go here – </a:t>
            </a:r>
            <a:br>
              <a:rPr lang="en-US" dirty="0" smtClean="0"/>
            </a:br>
            <a:r>
              <a:rPr lang="en-US" dirty="0" smtClean="0"/>
              <a:t>replace this box with your image or chart</a:t>
            </a:r>
            <a:endParaRPr lang="en-US" dirty="0"/>
          </a:p>
        </p:txBody>
      </p:sp>
      <p:sp>
        <p:nvSpPr>
          <p:cNvPr id="13" name="Text Placeholder 5"/>
          <p:cNvSpPr>
            <a:spLocks noGrp="1"/>
          </p:cNvSpPr>
          <p:nvPr>
            <p:ph type="body" sz="quarter" idx="10" hasCustomPrompt="1"/>
          </p:nvPr>
        </p:nvSpPr>
        <p:spPr>
          <a:xfrm>
            <a:off x="671757" y="371510"/>
            <a:ext cx="8184662" cy="991998"/>
          </a:xfrm>
          <a:prstGeom prst="rect">
            <a:avLst/>
          </a:prstGeom>
        </p:spPr>
        <p:txBody>
          <a:bodyPr anchor="b">
            <a:normAutofit/>
          </a:bodyPr>
          <a:lstStyle>
            <a:lvl1pPr marL="0" indent="0">
              <a:lnSpc>
                <a:spcPct val="90000"/>
              </a:lnSpc>
              <a:buNone/>
              <a:defRPr sz="3000" b="0" i="0" baseline="0">
                <a:solidFill>
                  <a:srgbClr val="4B2E83"/>
                </a:solidFill>
                <a:latin typeface="Encode Sans Normal Black"/>
                <a:cs typeface="Encode Sans Normal Black"/>
              </a:defRPr>
            </a:lvl1pPr>
            <a:lvl2pPr marL="457200" indent="0">
              <a:buNone/>
              <a:defRPr b="0" i="0">
                <a:solidFill>
                  <a:srgbClr val="E8D3A2"/>
                </a:solidFill>
                <a:latin typeface="Encode Sans Normal Black"/>
                <a:cs typeface="Encode Sans Normal Black"/>
              </a:defRPr>
            </a:lvl2pPr>
            <a:lvl3pPr marL="914400" indent="0">
              <a:buNone/>
              <a:defRPr b="0" i="0">
                <a:solidFill>
                  <a:srgbClr val="E8D3A2"/>
                </a:solidFill>
                <a:latin typeface="Encode Sans Normal Black"/>
                <a:cs typeface="Encode Sans Normal Black"/>
              </a:defRPr>
            </a:lvl3pPr>
            <a:lvl4pPr marL="1371600" indent="0">
              <a:buNone/>
              <a:defRPr b="0" i="0">
                <a:solidFill>
                  <a:srgbClr val="E8D3A2"/>
                </a:solidFill>
                <a:latin typeface="Encode Sans Normal Black"/>
                <a:cs typeface="Encode Sans Normal Black"/>
              </a:defRPr>
            </a:lvl4pPr>
            <a:lvl5pPr marL="1828800" indent="0">
              <a:buNone/>
              <a:defRPr b="0" i="0">
                <a:solidFill>
                  <a:srgbClr val="E8D3A2"/>
                </a:solidFill>
                <a:latin typeface="Encode Sans Normal Black"/>
                <a:cs typeface="Encode Sans Normal Black"/>
              </a:defRPr>
            </a:lvl5pPr>
          </a:lstStyle>
          <a:p>
            <a:pPr lvl="0"/>
            <a:r>
              <a:rPr lang="en-US" dirty="0" smtClean="0"/>
              <a:t>HEADER HERE </a:t>
            </a:r>
          </a:p>
          <a:p>
            <a:pPr lvl="0"/>
            <a:r>
              <a:rPr lang="en-US" dirty="0" smtClean="0"/>
              <a:t>(ENCODE NORMAL BLACK, 30 PT.)</a:t>
            </a:r>
            <a:endParaRPr lang="en-US" dirty="0"/>
          </a:p>
        </p:txBody>
      </p:sp>
      <p:pic>
        <p:nvPicPr>
          <p:cNvPr id="7" name="Picture 6" descr="Wordmark_center_Purple_HEX.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363105" y="6487457"/>
            <a:ext cx="2425295" cy="163374"/>
          </a:xfrm>
          <a:prstGeom prst="rect">
            <a:avLst/>
          </a:prstGeom>
        </p:spPr>
      </p:pic>
      <p:pic>
        <p:nvPicPr>
          <p:cNvPr id="6" name="Picture 5" descr="Bar_RtAngle_7502_RGB.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84225" y="1437805"/>
            <a:ext cx="1358184" cy="67050"/>
          </a:xfrm>
          <a:prstGeom prst="rect">
            <a:avLst/>
          </a:prstGeom>
        </p:spPr>
      </p:pic>
    </p:spTree>
    <p:extLst>
      <p:ext uri="{BB962C8B-B14F-4D97-AF65-F5344CB8AC3E}">
        <p14:creationId xmlns:p14="http://schemas.microsoft.com/office/powerpoint/2010/main" val="24895524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Header + SubHeader + Content">
    <p:spTree>
      <p:nvGrpSpPr>
        <p:cNvPr id="1" name=""/>
        <p:cNvGrpSpPr/>
        <p:nvPr/>
      </p:nvGrpSpPr>
      <p:grpSpPr>
        <a:xfrm>
          <a:off x="0" y="0"/>
          <a:ext cx="0" cy="0"/>
          <a:chOff x="0" y="0"/>
          <a:chExt cx="0" cy="0"/>
        </a:xfrm>
      </p:grpSpPr>
      <p:sp>
        <p:nvSpPr>
          <p:cNvPr id="3" name="Text Placeholder 5"/>
          <p:cNvSpPr>
            <a:spLocks noGrp="1"/>
          </p:cNvSpPr>
          <p:nvPr>
            <p:ph type="body" sz="quarter" idx="10" hasCustomPrompt="1"/>
          </p:nvPr>
        </p:nvSpPr>
        <p:spPr>
          <a:xfrm>
            <a:off x="671757" y="371510"/>
            <a:ext cx="8184662" cy="991998"/>
          </a:xfrm>
          <a:prstGeom prst="rect">
            <a:avLst/>
          </a:prstGeom>
        </p:spPr>
        <p:txBody>
          <a:bodyPr anchor="b">
            <a:normAutofit/>
          </a:bodyPr>
          <a:lstStyle>
            <a:lvl1pPr marL="0" indent="0">
              <a:lnSpc>
                <a:spcPct val="90000"/>
              </a:lnSpc>
              <a:buNone/>
              <a:defRPr sz="3000" b="0" i="0" baseline="0">
                <a:solidFill>
                  <a:srgbClr val="4B2E83"/>
                </a:solidFill>
                <a:latin typeface="Encode Sans Normal Black"/>
                <a:cs typeface="Encode Sans Normal Black"/>
              </a:defRPr>
            </a:lvl1pPr>
            <a:lvl2pPr marL="457200" indent="0">
              <a:buNone/>
              <a:defRPr b="0" i="0">
                <a:solidFill>
                  <a:srgbClr val="E8D3A2"/>
                </a:solidFill>
                <a:latin typeface="Encode Sans Normal Black"/>
                <a:cs typeface="Encode Sans Normal Black"/>
              </a:defRPr>
            </a:lvl2pPr>
            <a:lvl3pPr marL="914400" indent="0">
              <a:buNone/>
              <a:defRPr b="0" i="0">
                <a:solidFill>
                  <a:srgbClr val="E8D3A2"/>
                </a:solidFill>
                <a:latin typeface="Encode Sans Normal Black"/>
                <a:cs typeface="Encode Sans Normal Black"/>
              </a:defRPr>
            </a:lvl3pPr>
            <a:lvl4pPr marL="1371600" indent="0">
              <a:buNone/>
              <a:defRPr b="0" i="0">
                <a:solidFill>
                  <a:srgbClr val="E8D3A2"/>
                </a:solidFill>
                <a:latin typeface="Encode Sans Normal Black"/>
                <a:cs typeface="Encode Sans Normal Black"/>
              </a:defRPr>
            </a:lvl4pPr>
            <a:lvl5pPr marL="1828800" indent="0">
              <a:buNone/>
              <a:defRPr b="0" i="0">
                <a:solidFill>
                  <a:srgbClr val="E8D3A2"/>
                </a:solidFill>
                <a:latin typeface="Encode Sans Normal Black"/>
                <a:cs typeface="Encode Sans Normal Black"/>
              </a:defRPr>
            </a:lvl5pPr>
          </a:lstStyle>
          <a:p>
            <a:pPr lvl="0"/>
            <a:r>
              <a:rPr lang="en-US" dirty="0" smtClean="0"/>
              <a:t>HEADER HERE </a:t>
            </a:r>
          </a:p>
          <a:p>
            <a:pPr lvl="0"/>
            <a:r>
              <a:rPr lang="en-US" dirty="0" smtClean="0"/>
              <a:t>(ENCODE NORMAL BLACK, 30 PT.)</a:t>
            </a:r>
            <a:endParaRPr lang="en-US" dirty="0"/>
          </a:p>
        </p:txBody>
      </p:sp>
      <p:sp>
        <p:nvSpPr>
          <p:cNvPr id="4" name="Text Placeholder 9"/>
          <p:cNvSpPr>
            <a:spLocks noGrp="1"/>
          </p:cNvSpPr>
          <p:nvPr>
            <p:ph type="body" sz="quarter" idx="11" hasCustomPrompt="1"/>
          </p:nvPr>
        </p:nvSpPr>
        <p:spPr>
          <a:xfrm>
            <a:off x="671757" y="2320239"/>
            <a:ext cx="8197114" cy="3810086"/>
          </a:xfrm>
          <a:prstGeom prst="rect">
            <a:avLst/>
          </a:prstGeom>
        </p:spPr>
        <p:txBody>
          <a:bodyPr/>
          <a:lstStyle>
            <a:lvl1pPr marL="342900" indent="-342900">
              <a:buFont typeface="Lucida Grande"/>
              <a:buChar char="&gt;"/>
              <a:defRPr sz="2400" b="1" i="0" baseline="0">
                <a:solidFill>
                  <a:srgbClr val="4B2E83"/>
                </a:solidFill>
                <a:latin typeface="Open Sans"/>
                <a:cs typeface="Open Sans"/>
              </a:defRPr>
            </a:lvl1pPr>
            <a:lvl2pPr>
              <a:defRPr sz="2000" b="1" i="0" baseline="0">
                <a:solidFill>
                  <a:srgbClr val="4B2E83"/>
                </a:solidFill>
                <a:latin typeface="Open Sans"/>
                <a:cs typeface="Open Sans"/>
              </a:defRPr>
            </a:lvl2pPr>
            <a:lvl3pPr marL="1143000" indent="-228600">
              <a:buSzPct val="100000"/>
              <a:buFont typeface="Lucida Grande"/>
              <a:buChar char="&gt;"/>
              <a:defRPr sz="1800" b="1" i="0" baseline="0">
                <a:solidFill>
                  <a:srgbClr val="4B2E83"/>
                </a:solidFill>
                <a:latin typeface="Open Sans"/>
                <a:cs typeface="Open Sans"/>
              </a:defRPr>
            </a:lvl3pPr>
            <a:lvl4pPr>
              <a:defRPr sz="1600" b="1" i="0" baseline="0">
                <a:solidFill>
                  <a:srgbClr val="4B2E83"/>
                </a:solidFill>
                <a:latin typeface="Open Sans"/>
                <a:cs typeface="Open Sans"/>
              </a:defRPr>
            </a:lvl4pPr>
            <a:lvl5pPr marL="2057400" indent="-228600">
              <a:buFont typeface="Lucida Grande"/>
              <a:buChar char="&gt;"/>
              <a:defRPr sz="1400" b="1" i="0" baseline="0">
                <a:solidFill>
                  <a:srgbClr val="4B2E83"/>
                </a:solidFill>
                <a:latin typeface="Open Sans"/>
                <a:cs typeface="Open Sans"/>
              </a:defRPr>
            </a:lvl5pPr>
          </a:lstStyle>
          <a:p>
            <a:pPr lvl="0"/>
            <a:r>
              <a:rPr lang="en-US" dirty="0" smtClean="0"/>
              <a:t>Content here (Open Sans Bold, 24 pt.)</a:t>
            </a:r>
          </a:p>
          <a:p>
            <a:pPr lvl="1"/>
            <a:r>
              <a:rPr lang="en-US" dirty="0" smtClean="0"/>
              <a:t>Second level (Open Sans Bold, 20)</a:t>
            </a:r>
          </a:p>
          <a:p>
            <a:pPr lvl="2"/>
            <a:r>
              <a:rPr lang="en-US" dirty="0" smtClean="0"/>
              <a:t>Third level (Open Sans Bold, 18)</a:t>
            </a:r>
          </a:p>
          <a:p>
            <a:pPr lvl="3"/>
            <a:r>
              <a:rPr lang="en-US" dirty="0" smtClean="0"/>
              <a:t>Fourth level (Open Sans Bold, 16)</a:t>
            </a:r>
          </a:p>
          <a:p>
            <a:pPr lvl="4"/>
            <a:r>
              <a:rPr lang="en-US" dirty="0" smtClean="0"/>
              <a:t>Fifth level (Open Sans Bold, 14)</a:t>
            </a:r>
            <a:endParaRPr lang="en-US" dirty="0"/>
          </a:p>
        </p:txBody>
      </p:sp>
      <p:sp>
        <p:nvSpPr>
          <p:cNvPr id="5" name="Text Placeholder 5"/>
          <p:cNvSpPr>
            <a:spLocks noGrp="1"/>
          </p:cNvSpPr>
          <p:nvPr>
            <p:ph type="body" sz="quarter" idx="12" hasCustomPrompt="1"/>
          </p:nvPr>
        </p:nvSpPr>
        <p:spPr>
          <a:xfrm>
            <a:off x="671757" y="1730667"/>
            <a:ext cx="8184662" cy="411171"/>
          </a:xfrm>
          <a:prstGeom prst="rect">
            <a:avLst/>
          </a:prstGeom>
        </p:spPr>
        <p:txBody>
          <a:bodyPr>
            <a:noAutofit/>
          </a:bodyPr>
          <a:lstStyle>
            <a:lvl1pPr marL="0" indent="0">
              <a:lnSpc>
                <a:spcPct val="90000"/>
              </a:lnSpc>
              <a:buNone/>
              <a:defRPr sz="2400" b="0" i="0" baseline="0">
                <a:solidFill>
                  <a:srgbClr val="4B2E83"/>
                </a:solidFill>
                <a:latin typeface="Uni Sans Regular"/>
                <a:cs typeface="Uni Sans Regular"/>
              </a:defRPr>
            </a:lvl1pPr>
            <a:lvl2pPr marL="457200" indent="0">
              <a:buNone/>
              <a:defRPr b="0" i="0">
                <a:solidFill>
                  <a:srgbClr val="E8D3A2"/>
                </a:solidFill>
                <a:latin typeface="Encode Sans Normal Black"/>
                <a:cs typeface="Encode Sans Normal Black"/>
              </a:defRPr>
            </a:lvl2pPr>
            <a:lvl3pPr marL="914400" indent="0">
              <a:buNone/>
              <a:defRPr b="0" i="0">
                <a:solidFill>
                  <a:srgbClr val="E8D3A2"/>
                </a:solidFill>
                <a:latin typeface="Encode Sans Normal Black"/>
                <a:cs typeface="Encode Sans Normal Black"/>
              </a:defRPr>
            </a:lvl3pPr>
            <a:lvl4pPr marL="1371600" indent="0">
              <a:buNone/>
              <a:defRPr b="0" i="0">
                <a:solidFill>
                  <a:srgbClr val="E8D3A2"/>
                </a:solidFill>
                <a:latin typeface="Encode Sans Normal Black"/>
                <a:cs typeface="Encode Sans Normal Black"/>
              </a:defRPr>
            </a:lvl4pPr>
            <a:lvl5pPr marL="1828800" indent="0">
              <a:buNone/>
              <a:defRPr b="0" i="0">
                <a:solidFill>
                  <a:srgbClr val="E8D3A2"/>
                </a:solidFill>
                <a:latin typeface="Encode Sans Normal Black"/>
                <a:cs typeface="Encode Sans Normal Black"/>
              </a:defRPr>
            </a:lvl5pPr>
          </a:lstStyle>
          <a:p>
            <a:pPr lvl="0"/>
            <a:r>
              <a:rPr lang="en-US" dirty="0" smtClean="0"/>
              <a:t>SUB-HEADER HERE (UNI SANS REGULAR, 24 PT.)</a:t>
            </a:r>
            <a:endParaRPr lang="en-US" dirty="0"/>
          </a:p>
        </p:txBody>
      </p:sp>
      <p:pic>
        <p:nvPicPr>
          <p:cNvPr id="8" name="Picture 7" descr="W Logo_Purple_2685_HEX.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448139" y="5949410"/>
            <a:ext cx="1371600" cy="923544"/>
          </a:xfrm>
          <a:prstGeom prst="rect">
            <a:avLst/>
          </a:prstGeom>
        </p:spPr>
      </p:pic>
      <p:pic>
        <p:nvPicPr>
          <p:cNvPr id="12" name="Picture 11" descr="Bar_RtAngle_HEX.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81050" y="1402894"/>
            <a:ext cx="1371201" cy="69644"/>
          </a:xfrm>
          <a:prstGeom prst="rect">
            <a:avLst/>
          </a:prstGeom>
        </p:spPr>
      </p:pic>
    </p:spTree>
    <p:extLst>
      <p:ext uri="{BB962C8B-B14F-4D97-AF65-F5344CB8AC3E}">
        <p14:creationId xmlns:p14="http://schemas.microsoft.com/office/powerpoint/2010/main" val="8181435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Header + Content">
    <p:spTree>
      <p:nvGrpSpPr>
        <p:cNvPr id="1" name=""/>
        <p:cNvGrpSpPr/>
        <p:nvPr/>
      </p:nvGrpSpPr>
      <p:grpSpPr>
        <a:xfrm>
          <a:off x="0" y="0"/>
          <a:ext cx="0" cy="0"/>
          <a:chOff x="0" y="0"/>
          <a:chExt cx="0" cy="0"/>
        </a:xfrm>
      </p:grpSpPr>
      <p:sp>
        <p:nvSpPr>
          <p:cNvPr id="3" name="Text Placeholder 5"/>
          <p:cNvSpPr>
            <a:spLocks noGrp="1"/>
          </p:cNvSpPr>
          <p:nvPr>
            <p:ph type="body" sz="quarter" idx="10" hasCustomPrompt="1"/>
          </p:nvPr>
        </p:nvSpPr>
        <p:spPr>
          <a:xfrm>
            <a:off x="671757" y="371510"/>
            <a:ext cx="8184662" cy="991998"/>
          </a:xfrm>
          <a:prstGeom prst="rect">
            <a:avLst/>
          </a:prstGeom>
        </p:spPr>
        <p:txBody>
          <a:bodyPr anchor="b">
            <a:normAutofit/>
          </a:bodyPr>
          <a:lstStyle>
            <a:lvl1pPr marL="0" indent="0">
              <a:lnSpc>
                <a:spcPct val="90000"/>
              </a:lnSpc>
              <a:buNone/>
              <a:defRPr sz="3000" b="0" i="0" baseline="0">
                <a:solidFill>
                  <a:srgbClr val="4B2E83"/>
                </a:solidFill>
                <a:latin typeface="Encode Sans Normal Black"/>
                <a:cs typeface="Encode Sans Normal Black"/>
              </a:defRPr>
            </a:lvl1pPr>
            <a:lvl2pPr marL="457200" indent="0">
              <a:buNone/>
              <a:defRPr b="0" i="0">
                <a:solidFill>
                  <a:srgbClr val="E8D3A2"/>
                </a:solidFill>
                <a:latin typeface="Encode Sans Normal Black"/>
                <a:cs typeface="Encode Sans Normal Black"/>
              </a:defRPr>
            </a:lvl2pPr>
            <a:lvl3pPr marL="914400" indent="0">
              <a:buNone/>
              <a:defRPr b="0" i="0">
                <a:solidFill>
                  <a:srgbClr val="E8D3A2"/>
                </a:solidFill>
                <a:latin typeface="Encode Sans Normal Black"/>
                <a:cs typeface="Encode Sans Normal Black"/>
              </a:defRPr>
            </a:lvl3pPr>
            <a:lvl4pPr marL="1371600" indent="0">
              <a:buNone/>
              <a:defRPr b="0" i="0">
                <a:solidFill>
                  <a:srgbClr val="E8D3A2"/>
                </a:solidFill>
                <a:latin typeface="Encode Sans Normal Black"/>
                <a:cs typeface="Encode Sans Normal Black"/>
              </a:defRPr>
            </a:lvl4pPr>
            <a:lvl5pPr marL="1828800" indent="0">
              <a:buNone/>
              <a:defRPr b="0" i="0">
                <a:solidFill>
                  <a:srgbClr val="E8D3A2"/>
                </a:solidFill>
                <a:latin typeface="Encode Sans Normal Black"/>
                <a:cs typeface="Encode Sans Normal Black"/>
              </a:defRPr>
            </a:lvl5pPr>
          </a:lstStyle>
          <a:p>
            <a:pPr lvl="0"/>
            <a:r>
              <a:rPr lang="en-US" dirty="0" smtClean="0"/>
              <a:t>HEADER HERE </a:t>
            </a:r>
          </a:p>
          <a:p>
            <a:pPr lvl="0"/>
            <a:r>
              <a:rPr lang="en-US" dirty="0" smtClean="0"/>
              <a:t>(ENCODE NORMAL BLACK, 30 PT.)</a:t>
            </a:r>
            <a:endParaRPr lang="en-US" dirty="0"/>
          </a:p>
        </p:txBody>
      </p:sp>
      <p:sp>
        <p:nvSpPr>
          <p:cNvPr id="6" name="Text Placeholder 9"/>
          <p:cNvSpPr>
            <a:spLocks noGrp="1"/>
          </p:cNvSpPr>
          <p:nvPr>
            <p:ph type="body" sz="quarter" idx="11" hasCustomPrompt="1"/>
          </p:nvPr>
        </p:nvSpPr>
        <p:spPr>
          <a:xfrm>
            <a:off x="659305" y="1736725"/>
            <a:ext cx="8076956" cy="4015497"/>
          </a:xfrm>
          <a:prstGeom prst="rect">
            <a:avLst/>
          </a:prstGeom>
        </p:spPr>
        <p:txBody>
          <a:bodyPr/>
          <a:lstStyle>
            <a:lvl1pPr marL="342900" indent="-342900">
              <a:buFont typeface="Lucida Grande"/>
              <a:buChar char="&gt;"/>
              <a:defRPr sz="2400" b="1" i="0" baseline="0">
                <a:solidFill>
                  <a:srgbClr val="4B2E83"/>
                </a:solidFill>
                <a:latin typeface="Open Sans"/>
                <a:cs typeface="Open Sans"/>
              </a:defRPr>
            </a:lvl1pPr>
            <a:lvl2pPr>
              <a:defRPr sz="2000" b="1" i="0" baseline="0">
                <a:solidFill>
                  <a:srgbClr val="4B2E83"/>
                </a:solidFill>
                <a:latin typeface="Open Sans"/>
                <a:cs typeface="Open Sans"/>
              </a:defRPr>
            </a:lvl2pPr>
            <a:lvl3pPr marL="1143000" indent="-228600">
              <a:buSzPct val="100000"/>
              <a:buFont typeface="Lucida Grande"/>
              <a:buChar char="&gt;"/>
              <a:defRPr sz="1800" b="1" i="0" baseline="0">
                <a:solidFill>
                  <a:srgbClr val="4B2E83"/>
                </a:solidFill>
                <a:latin typeface="Open Sans"/>
                <a:cs typeface="Open Sans"/>
              </a:defRPr>
            </a:lvl3pPr>
            <a:lvl4pPr>
              <a:defRPr sz="1600" b="1" i="0" baseline="0">
                <a:solidFill>
                  <a:srgbClr val="4B2E83"/>
                </a:solidFill>
                <a:latin typeface="Open Sans"/>
                <a:cs typeface="Open Sans"/>
              </a:defRPr>
            </a:lvl4pPr>
            <a:lvl5pPr marL="2057400" indent="-228600">
              <a:buFont typeface="Lucida Grande"/>
              <a:buChar char="&gt;"/>
              <a:defRPr sz="1400" b="1" i="0" baseline="0">
                <a:solidFill>
                  <a:srgbClr val="4B2E83"/>
                </a:solidFill>
                <a:latin typeface="Open Sans"/>
                <a:cs typeface="Open Sans"/>
              </a:defRPr>
            </a:lvl5pPr>
          </a:lstStyle>
          <a:p>
            <a:pPr lvl="0"/>
            <a:r>
              <a:rPr lang="en-US" dirty="0" smtClean="0"/>
              <a:t>Bulleted content here (Open Sans Bold, 24 pt.)</a:t>
            </a:r>
          </a:p>
          <a:p>
            <a:pPr lvl="1"/>
            <a:r>
              <a:rPr lang="en-US" dirty="0" smtClean="0"/>
              <a:t>Second level (Open Sans Bold, 20)</a:t>
            </a:r>
          </a:p>
          <a:p>
            <a:pPr lvl="2"/>
            <a:r>
              <a:rPr lang="en-US" dirty="0" smtClean="0"/>
              <a:t>Third level (Open Sans Bold, 18)</a:t>
            </a:r>
          </a:p>
          <a:p>
            <a:pPr lvl="3"/>
            <a:r>
              <a:rPr lang="en-US" dirty="0" smtClean="0"/>
              <a:t>Fourth level (Open Sans Bold, 16)</a:t>
            </a:r>
          </a:p>
          <a:p>
            <a:pPr lvl="4"/>
            <a:r>
              <a:rPr lang="en-US" dirty="0" smtClean="0"/>
              <a:t>Fifth level (Open Sans Bold, 14)</a:t>
            </a:r>
            <a:endParaRPr lang="en-US" dirty="0"/>
          </a:p>
        </p:txBody>
      </p:sp>
      <p:pic>
        <p:nvPicPr>
          <p:cNvPr id="11" name="Picture 10" descr="Wordmark_center_Purple_HEX.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382155" y="6487457"/>
            <a:ext cx="2425295" cy="163374"/>
          </a:xfrm>
          <a:prstGeom prst="rect">
            <a:avLst/>
          </a:prstGeom>
        </p:spPr>
      </p:pic>
      <p:pic>
        <p:nvPicPr>
          <p:cNvPr id="12" name="Picture 11" descr="Bar_RtAngle_HEX.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81050" y="1402894"/>
            <a:ext cx="1371201" cy="69644"/>
          </a:xfrm>
          <a:prstGeom prst="rect">
            <a:avLst/>
          </a:prstGeom>
        </p:spPr>
      </p:pic>
    </p:spTree>
    <p:extLst>
      <p:ext uri="{BB962C8B-B14F-4D97-AF65-F5344CB8AC3E}">
        <p14:creationId xmlns:p14="http://schemas.microsoft.com/office/powerpoint/2010/main" val="17859222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Header + Graphic">
    <p:spTree>
      <p:nvGrpSpPr>
        <p:cNvPr id="1" name=""/>
        <p:cNvGrpSpPr/>
        <p:nvPr/>
      </p:nvGrpSpPr>
      <p:grpSpPr>
        <a:xfrm>
          <a:off x="0" y="0"/>
          <a:ext cx="0" cy="0"/>
          <a:chOff x="0" y="0"/>
          <a:chExt cx="0" cy="0"/>
        </a:xfrm>
      </p:grpSpPr>
      <p:sp>
        <p:nvSpPr>
          <p:cNvPr id="12" name="Chart Placeholder 11"/>
          <p:cNvSpPr>
            <a:spLocks noGrp="1"/>
          </p:cNvSpPr>
          <p:nvPr>
            <p:ph type="chart" sz="quarter" idx="12" hasCustomPrompt="1"/>
          </p:nvPr>
        </p:nvSpPr>
        <p:spPr>
          <a:xfrm>
            <a:off x="671757" y="1736725"/>
            <a:ext cx="8184662" cy="4432300"/>
          </a:xfrm>
          <a:prstGeom prst="rect">
            <a:avLst/>
          </a:prstGeom>
        </p:spPr>
        <p:txBody>
          <a:bodyPr>
            <a:normAutofit/>
          </a:bodyPr>
          <a:lstStyle>
            <a:lvl1pPr marL="0" indent="0">
              <a:buNone/>
              <a:defRPr sz="2400" b="0" i="1" baseline="0">
                <a:solidFill>
                  <a:srgbClr val="4B2E83"/>
                </a:solidFill>
                <a:latin typeface="Open Sans Light"/>
                <a:cs typeface="Open Sans Light"/>
              </a:defRPr>
            </a:lvl1pPr>
          </a:lstStyle>
          <a:p>
            <a:r>
              <a:rPr lang="en-US" dirty="0" smtClean="0"/>
              <a:t>Graphics can go here – </a:t>
            </a:r>
            <a:br>
              <a:rPr lang="en-US" dirty="0" smtClean="0"/>
            </a:br>
            <a:r>
              <a:rPr lang="en-US" dirty="0" smtClean="0"/>
              <a:t>replace this box with your image or chart</a:t>
            </a:r>
            <a:endParaRPr lang="en-US" dirty="0"/>
          </a:p>
        </p:txBody>
      </p:sp>
      <p:sp>
        <p:nvSpPr>
          <p:cNvPr id="13" name="Text Placeholder 5"/>
          <p:cNvSpPr>
            <a:spLocks noGrp="1"/>
          </p:cNvSpPr>
          <p:nvPr>
            <p:ph type="body" sz="quarter" idx="10" hasCustomPrompt="1"/>
          </p:nvPr>
        </p:nvSpPr>
        <p:spPr>
          <a:xfrm>
            <a:off x="671757" y="371510"/>
            <a:ext cx="8184662" cy="991998"/>
          </a:xfrm>
          <a:prstGeom prst="rect">
            <a:avLst/>
          </a:prstGeom>
        </p:spPr>
        <p:txBody>
          <a:bodyPr anchor="b">
            <a:normAutofit/>
          </a:bodyPr>
          <a:lstStyle>
            <a:lvl1pPr marL="0" indent="0">
              <a:lnSpc>
                <a:spcPct val="90000"/>
              </a:lnSpc>
              <a:buNone/>
              <a:defRPr sz="3000" b="0" i="0" baseline="0">
                <a:solidFill>
                  <a:srgbClr val="4B2E83"/>
                </a:solidFill>
                <a:latin typeface="Encode Sans Normal Black"/>
                <a:cs typeface="Encode Sans Normal Black"/>
              </a:defRPr>
            </a:lvl1pPr>
            <a:lvl2pPr marL="457200" indent="0">
              <a:buNone/>
              <a:defRPr b="0" i="0">
                <a:solidFill>
                  <a:srgbClr val="E8D3A2"/>
                </a:solidFill>
                <a:latin typeface="Encode Sans Normal Black"/>
                <a:cs typeface="Encode Sans Normal Black"/>
              </a:defRPr>
            </a:lvl2pPr>
            <a:lvl3pPr marL="914400" indent="0">
              <a:buNone/>
              <a:defRPr b="0" i="0">
                <a:solidFill>
                  <a:srgbClr val="E8D3A2"/>
                </a:solidFill>
                <a:latin typeface="Encode Sans Normal Black"/>
                <a:cs typeface="Encode Sans Normal Black"/>
              </a:defRPr>
            </a:lvl3pPr>
            <a:lvl4pPr marL="1371600" indent="0">
              <a:buNone/>
              <a:defRPr b="0" i="0">
                <a:solidFill>
                  <a:srgbClr val="E8D3A2"/>
                </a:solidFill>
                <a:latin typeface="Encode Sans Normal Black"/>
                <a:cs typeface="Encode Sans Normal Black"/>
              </a:defRPr>
            </a:lvl4pPr>
            <a:lvl5pPr marL="1828800" indent="0">
              <a:buNone/>
              <a:defRPr b="0" i="0">
                <a:solidFill>
                  <a:srgbClr val="E8D3A2"/>
                </a:solidFill>
                <a:latin typeface="Encode Sans Normal Black"/>
                <a:cs typeface="Encode Sans Normal Black"/>
              </a:defRPr>
            </a:lvl5pPr>
          </a:lstStyle>
          <a:p>
            <a:pPr lvl="0"/>
            <a:r>
              <a:rPr lang="en-US" dirty="0" smtClean="0"/>
              <a:t>HEADER HERE </a:t>
            </a:r>
          </a:p>
          <a:p>
            <a:pPr lvl="0"/>
            <a:r>
              <a:rPr lang="en-US" dirty="0" smtClean="0"/>
              <a:t>(ENCODE NORMAL BLACK, 30 PT.)</a:t>
            </a:r>
            <a:endParaRPr lang="en-US" dirty="0"/>
          </a:p>
        </p:txBody>
      </p:sp>
      <p:pic>
        <p:nvPicPr>
          <p:cNvPr id="8" name="Picture 7" descr="W Logo_Purple_2685_HEX.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448139" y="5949410"/>
            <a:ext cx="1371600" cy="923544"/>
          </a:xfrm>
          <a:prstGeom prst="rect">
            <a:avLst/>
          </a:prstGeom>
        </p:spPr>
      </p:pic>
      <p:pic>
        <p:nvPicPr>
          <p:cNvPr id="10" name="Picture 9" descr="Bar_RtAngle_HEX.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81050" y="1402894"/>
            <a:ext cx="1371201" cy="69644"/>
          </a:xfrm>
          <a:prstGeom prst="rect">
            <a:avLst/>
          </a:prstGeom>
        </p:spPr>
      </p:pic>
    </p:spTree>
    <p:extLst>
      <p:ext uri="{BB962C8B-B14F-4D97-AF65-F5344CB8AC3E}">
        <p14:creationId xmlns:p14="http://schemas.microsoft.com/office/powerpoint/2010/main" val="32865472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rgbClr val="4B2E83"/>
        </a:solidFill>
        <a:effectLst/>
      </p:bgPr>
    </p:bg>
    <p:spTree>
      <p:nvGrpSpPr>
        <p:cNvPr id="1" name=""/>
        <p:cNvGrpSpPr/>
        <p:nvPr/>
      </p:nvGrpSpPr>
      <p:grpSpPr>
        <a:xfrm>
          <a:off x="0" y="0"/>
          <a:ext cx="0" cy="0"/>
          <a:chOff x="0" y="0"/>
          <a:chExt cx="0" cy="0"/>
        </a:xfrm>
      </p:grpSpPr>
      <p:pic>
        <p:nvPicPr>
          <p:cNvPr id="5" name="Picture 4" descr="UW_W Logo_Whit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445815" y="5945854"/>
            <a:ext cx="1371600" cy="923544"/>
          </a:xfrm>
          <a:prstGeom prst="rect">
            <a:avLst/>
          </a:prstGeom>
        </p:spPr>
      </p:pic>
      <p:pic>
        <p:nvPicPr>
          <p:cNvPr id="9" name="Picture 8"/>
          <p:cNvPicPr>
            <a:picLocks noChangeAspect="1"/>
          </p:cNvPicPr>
          <p:nvPr userDrawn="1"/>
        </p:nvPicPr>
        <p:blipFill>
          <a:blip r:embed="rId3"/>
          <a:stretch>
            <a:fillRect/>
          </a:stretch>
        </p:blipFill>
        <p:spPr>
          <a:xfrm>
            <a:off x="677334" y="6354234"/>
            <a:ext cx="2540000" cy="266700"/>
          </a:xfrm>
          <a:prstGeom prst="rect">
            <a:avLst/>
          </a:prstGeom>
        </p:spPr>
      </p:pic>
      <p:sp>
        <p:nvSpPr>
          <p:cNvPr id="6" name="Text Placeholder 5"/>
          <p:cNvSpPr>
            <a:spLocks noGrp="1"/>
          </p:cNvSpPr>
          <p:nvPr>
            <p:ph type="body" sz="quarter" idx="10" hasCustomPrompt="1"/>
          </p:nvPr>
        </p:nvSpPr>
        <p:spPr>
          <a:xfrm>
            <a:off x="671757" y="1179824"/>
            <a:ext cx="6972300" cy="2641756"/>
          </a:xfrm>
          <a:prstGeom prst="rect">
            <a:avLst/>
          </a:prstGeom>
        </p:spPr>
        <p:txBody>
          <a:bodyPr anchor="b">
            <a:normAutofit/>
          </a:bodyPr>
          <a:lstStyle>
            <a:lvl1pPr marL="0" indent="0">
              <a:lnSpc>
                <a:spcPct val="100000"/>
              </a:lnSpc>
              <a:buNone/>
              <a:defRPr sz="5000" b="0" i="0" baseline="0">
                <a:solidFill>
                  <a:schemeClr val="accent3"/>
                </a:solidFill>
                <a:latin typeface="Encode Sans Normal Black"/>
                <a:cs typeface="Encode Sans Normal Black"/>
              </a:defRPr>
            </a:lvl1pPr>
            <a:lvl2pPr marL="457200" indent="0">
              <a:buNone/>
              <a:defRPr b="0" i="0">
                <a:solidFill>
                  <a:srgbClr val="E8D3A2"/>
                </a:solidFill>
                <a:latin typeface="Encode Sans Normal Black"/>
                <a:cs typeface="Encode Sans Normal Black"/>
              </a:defRPr>
            </a:lvl2pPr>
            <a:lvl3pPr marL="914400" indent="0">
              <a:buNone/>
              <a:defRPr b="0" i="0">
                <a:solidFill>
                  <a:srgbClr val="E8D3A2"/>
                </a:solidFill>
                <a:latin typeface="Encode Sans Normal Black"/>
                <a:cs typeface="Encode Sans Normal Black"/>
              </a:defRPr>
            </a:lvl3pPr>
            <a:lvl4pPr marL="1371600" indent="0">
              <a:buNone/>
              <a:defRPr b="0" i="0">
                <a:solidFill>
                  <a:srgbClr val="E8D3A2"/>
                </a:solidFill>
                <a:latin typeface="Encode Sans Normal Black"/>
                <a:cs typeface="Encode Sans Normal Black"/>
              </a:defRPr>
            </a:lvl4pPr>
            <a:lvl5pPr marL="1828800" indent="0">
              <a:buNone/>
              <a:defRPr b="0" i="0">
                <a:solidFill>
                  <a:srgbClr val="E8D3A2"/>
                </a:solidFill>
                <a:latin typeface="Encode Sans Normal Black"/>
                <a:cs typeface="Encode Sans Normal Black"/>
              </a:defRPr>
            </a:lvl5pPr>
          </a:lstStyle>
          <a:p>
            <a:pPr lvl="0"/>
            <a:r>
              <a:rPr lang="en-US" dirty="0" smtClean="0"/>
              <a:t>TITLE HERE</a:t>
            </a:r>
          </a:p>
          <a:p>
            <a:pPr lvl="0"/>
            <a:r>
              <a:rPr lang="en-US" dirty="0" smtClean="0"/>
              <a:t>ENCODE NORMAL</a:t>
            </a:r>
          </a:p>
          <a:p>
            <a:pPr lvl="0"/>
            <a:r>
              <a:rPr lang="en-US" dirty="0" smtClean="0"/>
              <a:t>BLACK, 50 PT. </a:t>
            </a:r>
            <a:endParaRPr lang="en-US" dirty="0"/>
          </a:p>
        </p:txBody>
      </p:sp>
      <p:pic>
        <p:nvPicPr>
          <p:cNvPr id="2" name="Picture 1" descr="Bar_RtAngle_7502_RGB.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13587" y="4006085"/>
            <a:ext cx="2284303" cy="112770"/>
          </a:xfrm>
          <a:prstGeom prst="rect">
            <a:avLst/>
          </a:prstGeom>
        </p:spPr>
      </p:pic>
    </p:spTree>
    <p:extLst>
      <p:ext uri="{BB962C8B-B14F-4D97-AF65-F5344CB8AC3E}">
        <p14:creationId xmlns:p14="http://schemas.microsoft.com/office/powerpoint/2010/main" val="2373491258"/>
      </p:ext>
    </p:extLst>
  </p:cSld>
  <p:clrMapOvr>
    <a:overrideClrMapping bg1="dk1" tx1="lt1" bg2="dk2" tx2="lt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Header + Subheader + Content">
    <p:spTree>
      <p:nvGrpSpPr>
        <p:cNvPr id="1" name=""/>
        <p:cNvGrpSpPr/>
        <p:nvPr/>
      </p:nvGrpSpPr>
      <p:grpSpPr>
        <a:xfrm>
          <a:off x="0" y="0"/>
          <a:ext cx="0" cy="0"/>
          <a:chOff x="0" y="0"/>
          <a:chExt cx="0" cy="0"/>
        </a:xfrm>
      </p:grpSpPr>
      <p:sp>
        <p:nvSpPr>
          <p:cNvPr id="3" name="Text Placeholder 5"/>
          <p:cNvSpPr>
            <a:spLocks noGrp="1"/>
          </p:cNvSpPr>
          <p:nvPr>
            <p:ph type="body" sz="quarter" idx="10" hasCustomPrompt="1"/>
          </p:nvPr>
        </p:nvSpPr>
        <p:spPr>
          <a:xfrm>
            <a:off x="671757" y="371510"/>
            <a:ext cx="8184662" cy="991998"/>
          </a:xfrm>
          <a:prstGeom prst="rect">
            <a:avLst/>
          </a:prstGeom>
        </p:spPr>
        <p:txBody>
          <a:bodyPr anchor="b">
            <a:normAutofit/>
          </a:bodyPr>
          <a:lstStyle>
            <a:lvl1pPr marL="0" indent="0">
              <a:lnSpc>
                <a:spcPct val="90000"/>
              </a:lnSpc>
              <a:buNone/>
              <a:defRPr sz="3000" b="0" i="0" baseline="0">
                <a:solidFill>
                  <a:srgbClr val="FFFFFF"/>
                </a:solidFill>
                <a:latin typeface="Encode Sans Normal Black"/>
                <a:cs typeface="Encode Sans Normal Black"/>
              </a:defRPr>
            </a:lvl1pPr>
            <a:lvl2pPr marL="457200" indent="0">
              <a:buNone/>
              <a:defRPr b="0" i="0">
                <a:solidFill>
                  <a:srgbClr val="E8D3A2"/>
                </a:solidFill>
                <a:latin typeface="Encode Sans Normal Black"/>
                <a:cs typeface="Encode Sans Normal Black"/>
              </a:defRPr>
            </a:lvl2pPr>
            <a:lvl3pPr marL="914400" indent="0">
              <a:buNone/>
              <a:defRPr b="0" i="0">
                <a:solidFill>
                  <a:srgbClr val="E8D3A2"/>
                </a:solidFill>
                <a:latin typeface="Encode Sans Normal Black"/>
                <a:cs typeface="Encode Sans Normal Black"/>
              </a:defRPr>
            </a:lvl3pPr>
            <a:lvl4pPr marL="1371600" indent="0">
              <a:buNone/>
              <a:defRPr b="0" i="0">
                <a:solidFill>
                  <a:srgbClr val="E8D3A2"/>
                </a:solidFill>
                <a:latin typeface="Encode Sans Normal Black"/>
                <a:cs typeface="Encode Sans Normal Black"/>
              </a:defRPr>
            </a:lvl4pPr>
            <a:lvl5pPr marL="1828800" indent="0">
              <a:buNone/>
              <a:defRPr b="0" i="0">
                <a:solidFill>
                  <a:srgbClr val="E8D3A2"/>
                </a:solidFill>
                <a:latin typeface="Encode Sans Normal Black"/>
                <a:cs typeface="Encode Sans Normal Black"/>
              </a:defRPr>
            </a:lvl5pPr>
          </a:lstStyle>
          <a:p>
            <a:pPr lvl="0"/>
            <a:r>
              <a:rPr lang="en-US" dirty="0" smtClean="0"/>
              <a:t>HEADER HERE </a:t>
            </a:r>
          </a:p>
          <a:p>
            <a:pPr lvl="0"/>
            <a:r>
              <a:rPr lang="en-US" dirty="0" smtClean="0"/>
              <a:t>(ENCODE NORMAL BLACK, 30 PT.)</a:t>
            </a:r>
            <a:endParaRPr lang="en-US" dirty="0"/>
          </a:p>
        </p:txBody>
      </p:sp>
      <p:sp>
        <p:nvSpPr>
          <p:cNvPr id="4" name="Text Placeholder 9"/>
          <p:cNvSpPr>
            <a:spLocks noGrp="1"/>
          </p:cNvSpPr>
          <p:nvPr>
            <p:ph type="body" sz="quarter" idx="11" hasCustomPrompt="1"/>
          </p:nvPr>
        </p:nvSpPr>
        <p:spPr>
          <a:xfrm>
            <a:off x="659305" y="2320239"/>
            <a:ext cx="8197114" cy="3810086"/>
          </a:xfrm>
          <a:prstGeom prst="rect">
            <a:avLst/>
          </a:prstGeom>
        </p:spPr>
        <p:txBody>
          <a:bodyPr/>
          <a:lstStyle>
            <a:lvl1pPr marL="342900" indent="-342900">
              <a:buFont typeface="Lucida Grande"/>
              <a:buChar char="&gt;"/>
              <a:defRPr sz="2400" b="1" i="0" baseline="0">
                <a:solidFill>
                  <a:srgbClr val="FFFFFF"/>
                </a:solidFill>
                <a:latin typeface="Open Sans"/>
                <a:cs typeface="Open Sans"/>
              </a:defRPr>
            </a:lvl1pPr>
            <a:lvl2pPr>
              <a:defRPr sz="2000" b="1" i="0" baseline="0">
                <a:solidFill>
                  <a:srgbClr val="FFFFFF"/>
                </a:solidFill>
                <a:latin typeface="Open Sans"/>
                <a:cs typeface="Open Sans"/>
              </a:defRPr>
            </a:lvl2pPr>
            <a:lvl3pPr marL="1143000" indent="-228600">
              <a:buSzPct val="100000"/>
              <a:buFont typeface="Lucida Grande"/>
              <a:buChar char="&gt;"/>
              <a:defRPr sz="1800" b="1" i="0" baseline="0">
                <a:solidFill>
                  <a:srgbClr val="FFFFFF"/>
                </a:solidFill>
                <a:latin typeface="Open Sans"/>
                <a:cs typeface="Open Sans"/>
              </a:defRPr>
            </a:lvl3pPr>
            <a:lvl4pPr>
              <a:defRPr sz="1600" b="1" i="0" baseline="0">
                <a:solidFill>
                  <a:srgbClr val="FFFFFF"/>
                </a:solidFill>
                <a:latin typeface="Open Sans"/>
                <a:cs typeface="Open Sans"/>
              </a:defRPr>
            </a:lvl4pPr>
            <a:lvl5pPr marL="2057400" indent="-228600">
              <a:buFont typeface="Lucida Grande"/>
              <a:buChar char="&gt;"/>
              <a:defRPr sz="1400" b="1" i="0" baseline="0">
                <a:solidFill>
                  <a:srgbClr val="FFFFFF"/>
                </a:solidFill>
                <a:latin typeface="Open Sans"/>
                <a:cs typeface="Open Sans"/>
              </a:defRPr>
            </a:lvl5pPr>
          </a:lstStyle>
          <a:p>
            <a:pPr lvl="0"/>
            <a:r>
              <a:rPr lang="en-US" dirty="0" smtClean="0"/>
              <a:t>Content here (Open Sans Bold, 24 pt.)</a:t>
            </a:r>
          </a:p>
          <a:p>
            <a:pPr lvl="1"/>
            <a:r>
              <a:rPr lang="en-US" dirty="0" smtClean="0"/>
              <a:t>Second level (Open Sans Bold, 20)</a:t>
            </a:r>
          </a:p>
          <a:p>
            <a:pPr lvl="2"/>
            <a:r>
              <a:rPr lang="en-US" dirty="0" smtClean="0"/>
              <a:t>Third level (Open Sans Bold, 18)</a:t>
            </a:r>
          </a:p>
          <a:p>
            <a:pPr lvl="3"/>
            <a:r>
              <a:rPr lang="en-US" dirty="0" smtClean="0"/>
              <a:t>Fourth level (Open Sans Bold, 16)</a:t>
            </a:r>
          </a:p>
          <a:p>
            <a:pPr lvl="4"/>
            <a:r>
              <a:rPr lang="en-US" dirty="0" smtClean="0"/>
              <a:t>Fifth level (Open Sans Bold, 14)</a:t>
            </a:r>
            <a:endParaRPr lang="en-US" dirty="0"/>
          </a:p>
        </p:txBody>
      </p:sp>
      <p:sp>
        <p:nvSpPr>
          <p:cNvPr id="5" name="Text Placeholder 5"/>
          <p:cNvSpPr>
            <a:spLocks noGrp="1"/>
          </p:cNvSpPr>
          <p:nvPr>
            <p:ph type="body" sz="quarter" idx="12" hasCustomPrompt="1"/>
          </p:nvPr>
        </p:nvSpPr>
        <p:spPr>
          <a:xfrm>
            <a:off x="671757" y="1730667"/>
            <a:ext cx="8184662" cy="411171"/>
          </a:xfrm>
          <a:prstGeom prst="rect">
            <a:avLst/>
          </a:prstGeom>
        </p:spPr>
        <p:txBody>
          <a:bodyPr>
            <a:noAutofit/>
          </a:bodyPr>
          <a:lstStyle>
            <a:lvl1pPr marL="0" indent="0">
              <a:lnSpc>
                <a:spcPct val="90000"/>
              </a:lnSpc>
              <a:buNone/>
              <a:defRPr sz="2400" b="0" i="0" baseline="0">
                <a:solidFill>
                  <a:srgbClr val="FFFFFF"/>
                </a:solidFill>
                <a:latin typeface="Uni Sans Regular"/>
                <a:cs typeface="Uni Sans Regular"/>
              </a:defRPr>
            </a:lvl1pPr>
            <a:lvl2pPr marL="457200" indent="0">
              <a:buNone/>
              <a:defRPr b="0" i="0">
                <a:solidFill>
                  <a:srgbClr val="E8D3A2"/>
                </a:solidFill>
                <a:latin typeface="Encode Sans Normal Black"/>
                <a:cs typeface="Encode Sans Normal Black"/>
              </a:defRPr>
            </a:lvl2pPr>
            <a:lvl3pPr marL="914400" indent="0">
              <a:buNone/>
              <a:defRPr b="0" i="0">
                <a:solidFill>
                  <a:srgbClr val="E8D3A2"/>
                </a:solidFill>
                <a:latin typeface="Encode Sans Normal Black"/>
                <a:cs typeface="Encode Sans Normal Black"/>
              </a:defRPr>
            </a:lvl3pPr>
            <a:lvl4pPr marL="1371600" indent="0">
              <a:buNone/>
              <a:defRPr b="0" i="0">
                <a:solidFill>
                  <a:srgbClr val="E8D3A2"/>
                </a:solidFill>
                <a:latin typeface="Encode Sans Normal Black"/>
                <a:cs typeface="Encode Sans Normal Black"/>
              </a:defRPr>
            </a:lvl4pPr>
            <a:lvl5pPr marL="1828800" indent="0">
              <a:buNone/>
              <a:defRPr b="0" i="0">
                <a:solidFill>
                  <a:srgbClr val="E8D3A2"/>
                </a:solidFill>
                <a:latin typeface="Encode Sans Normal Black"/>
                <a:cs typeface="Encode Sans Normal Black"/>
              </a:defRPr>
            </a:lvl5pPr>
          </a:lstStyle>
          <a:p>
            <a:pPr lvl="0"/>
            <a:r>
              <a:rPr lang="en-US" dirty="0" smtClean="0"/>
              <a:t>SUB-HEADER HERE (UNI SANS REGULAR	, 24 PT.)</a:t>
            </a:r>
            <a:endParaRPr lang="en-US" dirty="0"/>
          </a:p>
        </p:txBody>
      </p:sp>
      <p:pic>
        <p:nvPicPr>
          <p:cNvPr id="7" name="Picture 6"/>
          <p:cNvPicPr>
            <a:picLocks noChangeAspect="1"/>
          </p:cNvPicPr>
          <p:nvPr userDrawn="1"/>
        </p:nvPicPr>
        <p:blipFill>
          <a:blip r:embed="rId2"/>
          <a:stretch>
            <a:fillRect/>
          </a:stretch>
        </p:blipFill>
        <p:spPr>
          <a:xfrm>
            <a:off x="6248401" y="6354234"/>
            <a:ext cx="2540000" cy="266700"/>
          </a:xfrm>
          <a:prstGeom prst="rect">
            <a:avLst/>
          </a:prstGeom>
        </p:spPr>
      </p:pic>
      <p:pic>
        <p:nvPicPr>
          <p:cNvPr id="8" name="Picture 7" descr="Bar_RtAngle_7502_RGB.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84225" y="1437805"/>
            <a:ext cx="1358184" cy="67050"/>
          </a:xfrm>
          <a:prstGeom prst="rect">
            <a:avLst/>
          </a:prstGeom>
        </p:spPr>
      </p:pic>
    </p:spTree>
    <p:extLst>
      <p:ext uri="{BB962C8B-B14F-4D97-AF65-F5344CB8AC3E}">
        <p14:creationId xmlns:p14="http://schemas.microsoft.com/office/powerpoint/2010/main" val="27692405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Header + Content">
    <p:bg>
      <p:bgPr>
        <a:solidFill>
          <a:srgbClr val="4B2E83"/>
        </a:solidFill>
        <a:effectLst/>
      </p:bgPr>
    </p:bg>
    <p:spTree>
      <p:nvGrpSpPr>
        <p:cNvPr id="1" name=""/>
        <p:cNvGrpSpPr/>
        <p:nvPr/>
      </p:nvGrpSpPr>
      <p:grpSpPr>
        <a:xfrm>
          <a:off x="0" y="0"/>
          <a:ext cx="0" cy="0"/>
          <a:chOff x="0" y="0"/>
          <a:chExt cx="0" cy="0"/>
        </a:xfrm>
      </p:grpSpPr>
      <p:pic>
        <p:nvPicPr>
          <p:cNvPr id="5" name="Picture 4" descr="UW_W Logo_Whit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445815" y="5945854"/>
            <a:ext cx="1371600" cy="923544"/>
          </a:xfrm>
          <a:prstGeom prst="rect">
            <a:avLst/>
          </a:prstGeom>
        </p:spPr>
      </p:pic>
      <p:sp>
        <p:nvSpPr>
          <p:cNvPr id="3" name="Text Placeholder 5"/>
          <p:cNvSpPr>
            <a:spLocks noGrp="1"/>
          </p:cNvSpPr>
          <p:nvPr>
            <p:ph type="body" sz="quarter" idx="10" hasCustomPrompt="1"/>
          </p:nvPr>
        </p:nvSpPr>
        <p:spPr>
          <a:xfrm>
            <a:off x="671757" y="371510"/>
            <a:ext cx="8184662" cy="991998"/>
          </a:xfrm>
          <a:prstGeom prst="rect">
            <a:avLst/>
          </a:prstGeom>
        </p:spPr>
        <p:txBody>
          <a:bodyPr anchor="b">
            <a:normAutofit/>
          </a:bodyPr>
          <a:lstStyle>
            <a:lvl1pPr marL="0" indent="0">
              <a:lnSpc>
                <a:spcPct val="90000"/>
              </a:lnSpc>
              <a:buNone/>
              <a:defRPr sz="3000" b="0" i="0" baseline="0">
                <a:solidFill>
                  <a:srgbClr val="FFFFFF"/>
                </a:solidFill>
                <a:latin typeface="Encode Sans Normal Black"/>
                <a:cs typeface="Encode Sans Normal Black"/>
              </a:defRPr>
            </a:lvl1pPr>
            <a:lvl2pPr marL="457200" indent="0">
              <a:buNone/>
              <a:defRPr b="0" i="0">
                <a:solidFill>
                  <a:srgbClr val="E8D3A2"/>
                </a:solidFill>
                <a:latin typeface="Encode Sans Normal Black"/>
                <a:cs typeface="Encode Sans Normal Black"/>
              </a:defRPr>
            </a:lvl2pPr>
            <a:lvl3pPr marL="914400" indent="0">
              <a:buNone/>
              <a:defRPr b="0" i="0">
                <a:solidFill>
                  <a:srgbClr val="E8D3A2"/>
                </a:solidFill>
                <a:latin typeface="Encode Sans Normal Black"/>
                <a:cs typeface="Encode Sans Normal Black"/>
              </a:defRPr>
            </a:lvl3pPr>
            <a:lvl4pPr marL="1371600" indent="0">
              <a:buNone/>
              <a:defRPr b="0" i="0">
                <a:solidFill>
                  <a:srgbClr val="E8D3A2"/>
                </a:solidFill>
                <a:latin typeface="Encode Sans Normal Black"/>
                <a:cs typeface="Encode Sans Normal Black"/>
              </a:defRPr>
            </a:lvl4pPr>
            <a:lvl5pPr marL="1828800" indent="0">
              <a:buNone/>
              <a:defRPr b="0" i="0">
                <a:solidFill>
                  <a:srgbClr val="E8D3A2"/>
                </a:solidFill>
                <a:latin typeface="Encode Sans Normal Black"/>
                <a:cs typeface="Encode Sans Normal Black"/>
              </a:defRPr>
            </a:lvl5pPr>
          </a:lstStyle>
          <a:p>
            <a:pPr lvl="0"/>
            <a:r>
              <a:rPr lang="en-US" dirty="0" smtClean="0"/>
              <a:t>HEADER HERE </a:t>
            </a:r>
          </a:p>
          <a:p>
            <a:pPr lvl="0"/>
            <a:r>
              <a:rPr lang="en-US" dirty="0" smtClean="0"/>
              <a:t>(ENCODE NORMAL BLACK, 30 PT.)</a:t>
            </a:r>
            <a:endParaRPr lang="en-US" dirty="0"/>
          </a:p>
        </p:txBody>
      </p:sp>
      <p:sp>
        <p:nvSpPr>
          <p:cNvPr id="6" name="Text Placeholder 9"/>
          <p:cNvSpPr>
            <a:spLocks noGrp="1"/>
          </p:cNvSpPr>
          <p:nvPr>
            <p:ph type="body" sz="quarter" idx="11" hasCustomPrompt="1"/>
          </p:nvPr>
        </p:nvSpPr>
        <p:spPr>
          <a:xfrm>
            <a:off x="659305" y="1736725"/>
            <a:ext cx="8076956" cy="4015497"/>
          </a:xfrm>
          <a:prstGeom prst="rect">
            <a:avLst/>
          </a:prstGeom>
        </p:spPr>
        <p:txBody>
          <a:bodyPr/>
          <a:lstStyle>
            <a:lvl1pPr marL="342900" indent="-342900">
              <a:buFont typeface="Lucida Grande"/>
              <a:buChar char="&gt;"/>
              <a:defRPr sz="2400" b="1" i="0" baseline="0">
                <a:solidFill>
                  <a:srgbClr val="FFFFFF"/>
                </a:solidFill>
                <a:latin typeface="Open Sans"/>
                <a:cs typeface="Open Sans"/>
              </a:defRPr>
            </a:lvl1pPr>
            <a:lvl2pPr>
              <a:defRPr sz="2000" b="1" i="0" baseline="0">
                <a:solidFill>
                  <a:srgbClr val="FFFFFF"/>
                </a:solidFill>
                <a:latin typeface="Open Sans"/>
                <a:cs typeface="Open Sans"/>
              </a:defRPr>
            </a:lvl2pPr>
            <a:lvl3pPr marL="1143000" indent="-228600">
              <a:buSzPct val="100000"/>
              <a:buFont typeface="Lucida Grande"/>
              <a:buChar char="&gt;"/>
              <a:defRPr sz="1800" b="1" i="0" baseline="0">
                <a:solidFill>
                  <a:srgbClr val="FFFFFF"/>
                </a:solidFill>
                <a:latin typeface="Open Sans"/>
                <a:cs typeface="Open Sans"/>
              </a:defRPr>
            </a:lvl3pPr>
            <a:lvl4pPr>
              <a:defRPr sz="1600" b="1" i="0" baseline="0">
                <a:solidFill>
                  <a:srgbClr val="FFFFFF"/>
                </a:solidFill>
                <a:latin typeface="Open Sans"/>
                <a:cs typeface="Open Sans"/>
              </a:defRPr>
            </a:lvl4pPr>
            <a:lvl5pPr marL="2057400" indent="-228600">
              <a:buFont typeface="Lucida Grande"/>
              <a:buChar char="&gt;"/>
              <a:defRPr sz="1400" b="1" i="0" baseline="0">
                <a:solidFill>
                  <a:srgbClr val="FFFFFF"/>
                </a:solidFill>
                <a:latin typeface="Open Sans"/>
                <a:cs typeface="Open Sans"/>
              </a:defRPr>
            </a:lvl5pPr>
          </a:lstStyle>
          <a:p>
            <a:pPr lvl="0"/>
            <a:r>
              <a:rPr lang="en-US" dirty="0" smtClean="0"/>
              <a:t>Bulleted content here (Open Sans Light, 24 pt.)</a:t>
            </a:r>
          </a:p>
          <a:p>
            <a:pPr lvl="1"/>
            <a:r>
              <a:rPr lang="en-US" dirty="0" smtClean="0"/>
              <a:t>Second level (Open Sans Light, 20)</a:t>
            </a:r>
          </a:p>
          <a:p>
            <a:pPr lvl="2"/>
            <a:r>
              <a:rPr lang="en-US" dirty="0" smtClean="0"/>
              <a:t>Third level (Open Sans Light, 18)</a:t>
            </a:r>
          </a:p>
          <a:p>
            <a:pPr lvl="3"/>
            <a:r>
              <a:rPr lang="en-US" dirty="0" smtClean="0"/>
              <a:t>Fourth level (Open Sans Light, 16)</a:t>
            </a:r>
          </a:p>
          <a:p>
            <a:pPr lvl="4"/>
            <a:r>
              <a:rPr lang="en-US" dirty="0" smtClean="0"/>
              <a:t>Fifth level (Open Sans Light, 14)</a:t>
            </a:r>
            <a:endParaRPr lang="en-US" dirty="0"/>
          </a:p>
        </p:txBody>
      </p:sp>
      <p:pic>
        <p:nvPicPr>
          <p:cNvPr id="8" name="Picture 7" descr="Bar_RtAngle_7502_RGB.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84225" y="1437805"/>
            <a:ext cx="1358184" cy="67050"/>
          </a:xfrm>
          <a:prstGeom prst="rect">
            <a:avLst/>
          </a:prstGeom>
        </p:spPr>
      </p:pic>
    </p:spTree>
    <p:extLst>
      <p:ext uri="{BB962C8B-B14F-4D97-AF65-F5344CB8AC3E}">
        <p14:creationId xmlns:p14="http://schemas.microsoft.com/office/powerpoint/2010/main" val="3236337975"/>
      </p:ext>
    </p:extLst>
  </p:cSld>
  <p:clrMapOvr>
    <a:overrideClrMapping bg1="dk1" tx1="lt1" bg2="dk2" tx2="lt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Header + Graphic">
    <p:bg>
      <p:bgPr>
        <a:solidFill>
          <a:srgbClr val="4B2E83"/>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6248401" y="6354234"/>
            <a:ext cx="2540000" cy="266700"/>
          </a:xfrm>
          <a:prstGeom prst="rect">
            <a:avLst/>
          </a:prstGeom>
        </p:spPr>
      </p:pic>
      <p:sp>
        <p:nvSpPr>
          <p:cNvPr id="12" name="Chart Placeholder 11"/>
          <p:cNvSpPr>
            <a:spLocks noGrp="1"/>
          </p:cNvSpPr>
          <p:nvPr>
            <p:ph type="chart" sz="quarter" idx="12" hasCustomPrompt="1"/>
          </p:nvPr>
        </p:nvSpPr>
        <p:spPr>
          <a:xfrm>
            <a:off x="766763" y="1736725"/>
            <a:ext cx="8021637" cy="4432300"/>
          </a:xfrm>
          <a:prstGeom prst="rect">
            <a:avLst/>
          </a:prstGeom>
        </p:spPr>
        <p:txBody>
          <a:bodyPr>
            <a:normAutofit/>
          </a:bodyPr>
          <a:lstStyle>
            <a:lvl1pPr marL="0" indent="0">
              <a:buNone/>
              <a:defRPr sz="2400" b="0" i="1" baseline="0">
                <a:solidFill>
                  <a:srgbClr val="FFFFFF"/>
                </a:solidFill>
                <a:latin typeface="Open Sans Light"/>
                <a:cs typeface="Open Sans Light"/>
              </a:defRPr>
            </a:lvl1pPr>
          </a:lstStyle>
          <a:p>
            <a:r>
              <a:rPr lang="en-US" dirty="0" smtClean="0"/>
              <a:t>Graphics can go here – </a:t>
            </a:r>
            <a:br>
              <a:rPr lang="en-US" dirty="0" smtClean="0"/>
            </a:br>
            <a:r>
              <a:rPr lang="en-US" dirty="0" smtClean="0"/>
              <a:t>replace this box with your image or chart</a:t>
            </a:r>
            <a:endParaRPr lang="en-US" dirty="0"/>
          </a:p>
        </p:txBody>
      </p:sp>
      <p:sp>
        <p:nvSpPr>
          <p:cNvPr id="13" name="Text Placeholder 5"/>
          <p:cNvSpPr>
            <a:spLocks noGrp="1"/>
          </p:cNvSpPr>
          <p:nvPr>
            <p:ph type="body" sz="quarter" idx="10" hasCustomPrompt="1"/>
          </p:nvPr>
        </p:nvSpPr>
        <p:spPr>
          <a:xfrm>
            <a:off x="671757" y="371510"/>
            <a:ext cx="8184662" cy="991998"/>
          </a:xfrm>
          <a:prstGeom prst="rect">
            <a:avLst/>
          </a:prstGeom>
        </p:spPr>
        <p:txBody>
          <a:bodyPr anchor="b">
            <a:normAutofit/>
          </a:bodyPr>
          <a:lstStyle>
            <a:lvl1pPr marL="0" indent="0">
              <a:lnSpc>
                <a:spcPct val="90000"/>
              </a:lnSpc>
              <a:buNone/>
              <a:defRPr sz="3000" b="0" i="0" baseline="0">
                <a:solidFill>
                  <a:srgbClr val="FFFFFF"/>
                </a:solidFill>
                <a:latin typeface="Encode Sans Normal Black"/>
                <a:cs typeface="Encode Sans Normal Black"/>
              </a:defRPr>
            </a:lvl1pPr>
            <a:lvl2pPr marL="457200" indent="0">
              <a:buNone/>
              <a:defRPr b="0" i="0">
                <a:solidFill>
                  <a:srgbClr val="E8D3A2"/>
                </a:solidFill>
                <a:latin typeface="Encode Sans Normal Black"/>
                <a:cs typeface="Encode Sans Normal Black"/>
              </a:defRPr>
            </a:lvl2pPr>
            <a:lvl3pPr marL="914400" indent="0">
              <a:buNone/>
              <a:defRPr b="0" i="0">
                <a:solidFill>
                  <a:srgbClr val="E8D3A2"/>
                </a:solidFill>
                <a:latin typeface="Encode Sans Normal Black"/>
                <a:cs typeface="Encode Sans Normal Black"/>
              </a:defRPr>
            </a:lvl3pPr>
            <a:lvl4pPr marL="1371600" indent="0">
              <a:buNone/>
              <a:defRPr b="0" i="0">
                <a:solidFill>
                  <a:srgbClr val="E8D3A2"/>
                </a:solidFill>
                <a:latin typeface="Encode Sans Normal Black"/>
                <a:cs typeface="Encode Sans Normal Black"/>
              </a:defRPr>
            </a:lvl4pPr>
            <a:lvl5pPr marL="1828800" indent="0">
              <a:buNone/>
              <a:defRPr b="0" i="0">
                <a:solidFill>
                  <a:srgbClr val="E8D3A2"/>
                </a:solidFill>
                <a:latin typeface="Encode Sans Normal Black"/>
                <a:cs typeface="Encode Sans Normal Black"/>
              </a:defRPr>
            </a:lvl5pPr>
          </a:lstStyle>
          <a:p>
            <a:pPr lvl="0"/>
            <a:r>
              <a:rPr lang="en-US" dirty="0" smtClean="0"/>
              <a:t>HEADER HERE </a:t>
            </a:r>
          </a:p>
          <a:p>
            <a:pPr lvl="0"/>
            <a:r>
              <a:rPr lang="en-US" dirty="0" smtClean="0"/>
              <a:t>(ENCODE NORMAL BLACK, 30 PT.)</a:t>
            </a:r>
            <a:endParaRPr lang="en-US" dirty="0"/>
          </a:p>
        </p:txBody>
      </p:sp>
      <p:pic>
        <p:nvPicPr>
          <p:cNvPr id="8" name="Picture 7" descr="Bar_RtAngle_7502_RGB.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84225" y="1437805"/>
            <a:ext cx="1358184" cy="67050"/>
          </a:xfrm>
          <a:prstGeom prst="rect">
            <a:avLst/>
          </a:prstGeom>
        </p:spPr>
      </p:pic>
    </p:spTree>
    <p:extLst>
      <p:ext uri="{BB962C8B-B14F-4D97-AF65-F5344CB8AC3E}">
        <p14:creationId xmlns:p14="http://schemas.microsoft.com/office/powerpoint/2010/main" val="38285603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ext Placeholder 5"/>
          <p:cNvSpPr>
            <a:spLocks noGrp="1"/>
          </p:cNvSpPr>
          <p:nvPr>
            <p:ph type="body" sz="quarter" idx="10" hasCustomPrompt="1"/>
          </p:nvPr>
        </p:nvSpPr>
        <p:spPr>
          <a:xfrm>
            <a:off x="671757" y="1167124"/>
            <a:ext cx="6972300" cy="2641756"/>
          </a:xfrm>
          <a:prstGeom prst="rect">
            <a:avLst/>
          </a:prstGeom>
        </p:spPr>
        <p:txBody>
          <a:bodyPr anchor="b">
            <a:normAutofit/>
          </a:bodyPr>
          <a:lstStyle>
            <a:lvl1pPr marL="0" indent="0">
              <a:lnSpc>
                <a:spcPct val="100000"/>
              </a:lnSpc>
              <a:buNone/>
              <a:defRPr sz="5000" b="0" i="0" baseline="0">
                <a:solidFill>
                  <a:srgbClr val="4B2E83"/>
                </a:solidFill>
                <a:latin typeface="Encode Sans Normal Black"/>
                <a:cs typeface="Encode Sans Normal Black"/>
              </a:defRPr>
            </a:lvl1pPr>
            <a:lvl2pPr marL="457200" indent="0">
              <a:buNone/>
              <a:defRPr b="0" i="0">
                <a:solidFill>
                  <a:srgbClr val="E8D3A2"/>
                </a:solidFill>
                <a:latin typeface="Encode Sans Normal Black"/>
                <a:cs typeface="Encode Sans Normal Black"/>
              </a:defRPr>
            </a:lvl2pPr>
            <a:lvl3pPr marL="914400" indent="0">
              <a:buNone/>
              <a:defRPr b="0" i="0">
                <a:solidFill>
                  <a:srgbClr val="E8D3A2"/>
                </a:solidFill>
                <a:latin typeface="Encode Sans Normal Black"/>
                <a:cs typeface="Encode Sans Normal Black"/>
              </a:defRPr>
            </a:lvl3pPr>
            <a:lvl4pPr marL="1371600" indent="0">
              <a:buNone/>
              <a:defRPr b="0" i="0">
                <a:solidFill>
                  <a:srgbClr val="E8D3A2"/>
                </a:solidFill>
                <a:latin typeface="Encode Sans Normal Black"/>
                <a:cs typeface="Encode Sans Normal Black"/>
              </a:defRPr>
            </a:lvl4pPr>
            <a:lvl5pPr marL="1828800" indent="0">
              <a:buNone/>
              <a:defRPr b="0" i="0">
                <a:solidFill>
                  <a:srgbClr val="E8D3A2"/>
                </a:solidFill>
                <a:latin typeface="Encode Sans Normal Black"/>
                <a:cs typeface="Encode Sans Normal Black"/>
              </a:defRPr>
            </a:lvl5pPr>
          </a:lstStyle>
          <a:p>
            <a:pPr lvl="0"/>
            <a:r>
              <a:rPr lang="en-US" dirty="0" smtClean="0"/>
              <a:t>TITLE HERE</a:t>
            </a:r>
          </a:p>
          <a:p>
            <a:pPr lvl="0"/>
            <a:r>
              <a:rPr lang="en-US" dirty="0" smtClean="0"/>
              <a:t>ENCODE NORMAL</a:t>
            </a:r>
          </a:p>
          <a:p>
            <a:pPr lvl="0"/>
            <a:r>
              <a:rPr lang="en-US" dirty="0" smtClean="0"/>
              <a:t>BLACK, 50 PT. </a:t>
            </a:r>
            <a:endParaRPr lang="en-US" dirty="0"/>
          </a:p>
        </p:txBody>
      </p:sp>
      <p:pic>
        <p:nvPicPr>
          <p:cNvPr id="8" name="Picture 7" descr="W Logo_Purple_2685_HEX.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448139" y="5949410"/>
            <a:ext cx="1371600" cy="923544"/>
          </a:xfrm>
          <a:prstGeom prst="rect">
            <a:avLst/>
          </a:prstGeom>
        </p:spPr>
      </p:pic>
      <p:pic>
        <p:nvPicPr>
          <p:cNvPr id="9" name="Picture 8" descr="Wordmark_center_Purple_HEX.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92039" y="6487457"/>
            <a:ext cx="2425295" cy="163374"/>
          </a:xfrm>
          <a:prstGeom prst="rect">
            <a:avLst/>
          </a:prstGeom>
        </p:spPr>
      </p:pic>
      <p:pic>
        <p:nvPicPr>
          <p:cNvPr id="6" name="Picture 5" descr="Bar_RtAngle_7502_RGB.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13587" y="4006085"/>
            <a:ext cx="2284303" cy="112770"/>
          </a:xfrm>
          <a:prstGeom prst="rect">
            <a:avLst/>
          </a:prstGeom>
        </p:spPr>
      </p:pic>
    </p:spTree>
    <p:extLst>
      <p:ext uri="{BB962C8B-B14F-4D97-AF65-F5344CB8AC3E}">
        <p14:creationId xmlns:p14="http://schemas.microsoft.com/office/powerpoint/2010/main" val="339719106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7.xml"/><Relationship Id="rId4" Type="http://schemas.openxmlformats.org/officeDocument/2006/relationships/slideLayout" Target="../slideLayouts/slideLayout8.xml"/><Relationship Id="rId5" Type="http://schemas.openxmlformats.org/officeDocument/2006/relationships/theme" Target="../theme/theme2.xml"/><Relationship Id="rId1" Type="http://schemas.openxmlformats.org/officeDocument/2006/relationships/slideLayout" Target="../slideLayouts/slideLayout5.xml"/><Relationship Id="rId2" Type="http://schemas.openxmlformats.org/officeDocument/2006/relationships/slideLayout" Target="../slideLayouts/slideLayout6.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1.xml"/><Relationship Id="rId4" Type="http://schemas.openxmlformats.org/officeDocument/2006/relationships/slideLayout" Target="../slideLayouts/slideLayout12.xml"/><Relationship Id="rId5" Type="http://schemas.openxmlformats.org/officeDocument/2006/relationships/theme" Target="../theme/theme3.xml"/><Relationship Id="rId1" Type="http://schemas.openxmlformats.org/officeDocument/2006/relationships/slideLayout" Target="../slideLayouts/slideLayout9.xml"/><Relationship Id="rId2"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E8D3A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26496306"/>
      </p:ext>
    </p:extLst>
  </p:cSld>
  <p:clrMap bg1="lt1" tx1="dk1" bg2="lt2" tx2="dk2" accent1="accent1" accent2="accent2" accent3="accent3" accent4="accent4" accent5="accent5" accent6="accent6" hlink="hlink" folHlink="folHlink"/>
  <p:sldLayoutIdLst>
    <p:sldLayoutId id="2147483654" r:id="rId1"/>
    <p:sldLayoutId id="2147483655" r:id="rId2"/>
    <p:sldLayoutId id="2147483656" r:id="rId3"/>
    <p:sldLayoutId id="2147483657" r:id="rId4"/>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4B2E8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03703096"/>
      </p:ext>
    </p:extLst>
  </p:cSld>
  <p:clrMap bg1="dk1" tx1="lt1" bg2="dk2" tx2="lt2" accent1="accent1" accent2="accent2" accent3="accent3" accent4="accent4" accent5="accent5" accent6="accent6" hlink="hlink" folHlink="folHlink"/>
  <p:sldLayoutIdLst>
    <p:sldLayoutId id="2147483658" r:id="rId1"/>
    <p:sldLayoutId id="2147483659" r:id="rId2"/>
    <p:sldLayoutId id="2147483660" r:id="rId3"/>
    <p:sldLayoutId id="2147483661" r:id="rId4"/>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19868176"/>
      </p:ext>
    </p:extLst>
  </p:cSld>
  <p:clrMap bg1="lt1" tx1="dk1" bg2="lt2" tx2="dk2" accent1="accent1" accent2="accent2" accent3="accent3" accent4="accent4" accent5="accent5" accent6="accent6" hlink="hlink" folHlink="folHlink"/>
  <p:sldLayoutIdLst>
    <p:sldLayoutId id="2147483653" r:id="rId1"/>
    <p:sldLayoutId id="2147483663" r:id="rId2"/>
    <p:sldLayoutId id="2147483664" r:id="rId3"/>
    <p:sldLayoutId id="2147483665" r:id="rId4"/>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tiff"/><Relationship Id="rId4" Type="http://schemas.openxmlformats.org/officeDocument/2006/relationships/image" Target="../media/image12.tiff"/><Relationship Id="rId5" Type="http://schemas.openxmlformats.org/officeDocument/2006/relationships/image" Target="../media/image13.tiff"/><Relationship Id="rId6" Type="http://schemas.openxmlformats.org/officeDocument/2006/relationships/image" Target="../media/image14.tiff"/><Relationship Id="rId1" Type="http://schemas.openxmlformats.org/officeDocument/2006/relationships/slideLayout" Target="../slideLayouts/slideLayout2.xml"/><Relationship Id="rId2" Type="http://schemas.openxmlformats.org/officeDocument/2006/relationships/image" Target="../media/image9.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tif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tiff"/><Relationship Id="rId3" Type="http://schemas.openxmlformats.org/officeDocument/2006/relationships/image" Target="../media/image17.tif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tif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tif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tif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21.tif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22.tif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23.tif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24.tif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tif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tif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emf"/><Relationship Id="rId3" Type="http://schemas.openxmlformats.org/officeDocument/2006/relationships/image" Target="../media/image28.tif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tiff"/></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8.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671757" y="1981173"/>
            <a:ext cx="6972300" cy="1717836"/>
          </a:xfrm>
        </p:spPr>
        <p:txBody>
          <a:bodyPr>
            <a:normAutofit fontScale="47500" lnSpcReduction="20000"/>
          </a:bodyPr>
          <a:lstStyle/>
          <a:p>
            <a:r>
              <a:rPr lang="en-US" sz="6700" dirty="0" smtClean="0"/>
              <a:t>Putting </a:t>
            </a:r>
            <a:r>
              <a:rPr lang="en-US" sz="6700" dirty="0" err="1" smtClean="0"/>
              <a:t>Geodemographics</a:t>
            </a:r>
            <a:r>
              <a:rPr lang="en-US" sz="6700" dirty="0" smtClean="0"/>
              <a:t> to Work: The Nitty Gritty of Social Research</a:t>
            </a:r>
          </a:p>
          <a:p>
            <a:endParaRPr lang="en-US" dirty="0"/>
          </a:p>
          <a:p>
            <a:r>
              <a:rPr lang="en-US" dirty="0" smtClean="0"/>
              <a:t>Lee Fiorio, University of Washington, Geography</a:t>
            </a:r>
            <a:endParaRPr lang="en-US" dirty="0"/>
          </a:p>
        </p:txBody>
      </p:sp>
    </p:spTree>
    <p:extLst>
      <p:ext uri="{BB962C8B-B14F-4D97-AF65-F5344CB8AC3E}">
        <p14:creationId xmlns:p14="http://schemas.microsoft.com/office/powerpoint/2010/main" val="191347758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A brief but illuminating history of early NORC</a:t>
            </a:r>
            <a:endParaRPr lang="en-US" dirty="0"/>
          </a:p>
        </p:txBody>
      </p:sp>
      <p:sp>
        <p:nvSpPr>
          <p:cNvPr id="3" name="Text Placeholder 2"/>
          <p:cNvSpPr>
            <a:spLocks noGrp="1"/>
          </p:cNvSpPr>
          <p:nvPr>
            <p:ph type="body" sz="quarter" idx="11"/>
          </p:nvPr>
        </p:nvSpPr>
        <p:spPr>
          <a:xfrm>
            <a:off x="671757" y="1609344"/>
            <a:ext cx="8197114" cy="4520981"/>
          </a:xfrm>
        </p:spPr>
        <p:txBody>
          <a:bodyPr/>
          <a:lstStyle/>
          <a:p>
            <a:r>
              <a:rPr lang="en-US" dirty="0" smtClean="0"/>
              <a:t>Founded in 1941 by Harry H Field as an affiliate of the University of Denver</a:t>
            </a:r>
          </a:p>
          <a:p>
            <a:r>
              <a:rPr lang="en-US" dirty="0" smtClean="0"/>
              <a:t>Harry Field had worked under survey research pioneers Gallup, Roper and Crossley</a:t>
            </a:r>
          </a:p>
          <a:p>
            <a:r>
              <a:rPr lang="is-IS" dirty="0" smtClean="0"/>
              <a:t>Field was interested in using scientifically rigorous methods to conduct surveys in the public interest</a:t>
            </a:r>
          </a:p>
          <a:p>
            <a:r>
              <a:rPr lang="is-IS" i="1" dirty="0" smtClean="0"/>
              <a:t>Not</a:t>
            </a:r>
            <a:r>
              <a:rPr lang="is-IS" dirty="0" smtClean="0"/>
              <a:t> market research or election forecasts...</a:t>
            </a:r>
          </a:p>
          <a:p>
            <a:r>
              <a:rPr lang="is-IS" dirty="0" smtClean="0"/>
              <a:t>But surveys “that would attempt to give the people a voice in political, social and economic decision-making”</a:t>
            </a:r>
          </a:p>
          <a:p>
            <a:r>
              <a:rPr lang="is-IS" dirty="0" smtClean="0"/>
              <a:t>Offered at cost services to educators and academics</a:t>
            </a:r>
          </a:p>
          <a:p>
            <a:r>
              <a:rPr lang="is-IS" dirty="0" smtClean="0"/>
              <a:t>Dedicated to improving survey research methods</a:t>
            </a:r>
            <a:endParaRPr lang="en-US" dirty="0"/>
          </a:p>
        </p:txBody>
      </p:sp>
    </p:spTree>
    <p:extLst>
      <p:ext uri="{BB962C8B-B14F-4D97-AF65-F5344CB8AC3E}">
        <p14:creationId xmlns:p14="http://schemas.microsoft.com/office/powerpoint/2010/main" val="1108383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A little early history</a:t>
            </a:r>
            <a:r>
              <a:rPr lang="is-IS" dirty="0" smtClean="0"/>
              <a:t>… continued</a:t>
            </a:r>
            <a:endParaRPr lang="en-US" dirty="0"/>
          </a:p>
        </p:txBody>
      </p:sp>
      <p:sp>
        <p:nvSpPr>
          <p:cNvPr id="3" name="Text Placeholder 2"/>
          <p:cNvSpPr>
            <a:spLocks noGrp="1"/>
          </p:cNvSpPr>
          <p:nvPr>
            <p:ph type="body" sz="quarter" idx="11"/>
          </p:nvPr>
        </p:nvSpPr>
        <p:spPr>
          <a:xfrm>
            <a:off x="671757" y="1641966"/>
            <a:ext cx="5192595" cy="4488359"/>
          </a:xfrm>
        </p:spPr>
        <p:txBody>
          <a:bodyPr/>
          <a:lstStyle/>
          <a:p>
            <a:r>
              <a:rPr lang="en-US" dirty="0" smtClean="0"/>
              <a:t>Harry Field died in a plane crash in 1946</a:t>
            </a:r>
          </a:p>
          <a:p>
            <a:r>
              <a:rPr lang="en-US" dirty="0" smtClean="0"/>
              <a:t>NORC relocated to Chicago in 1947</a:t>
            </a:r>
          </a:p>
          <a:p>
            <a:r>
              <a:rPr lang="en-US" dirty="0" smtClean="0"/>
              <a:t>Research capability restructured and expanded</a:t>
            </a:r>
          </a:p>
          <a:p>
            <a:r>
              <a:rPr lang="en-US" dirty="0" smtClean="0"/>
              <a:t>Shift towards government research contracts</a:t>
            </a:r>
          </a:p>
          <a:p>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42149" y="1641966"/>
            <a:ext cx="2814270" cy="3748368"/>
          </a:xfrm>
          <a:prstGeom prst="rect">
            <a:avLst/>
          </a:prstGeom>
        </p:spPr>
      </p:pic>
    </p:spTree>
    <p:extLst>
      <p:ext uri="{BB962C8B-B14F-4D97-AF65-F5344CB8AC3E}">
        <p14:creationId xmlns:p14="http://schemas.microsoft.com/office/powerpoint/2010/main" val="38268705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585216" y="371510"/>
            <a:ext cx="8271203" cy="991998"/>
          </a:xfrm>
        </p:spPr>
        <p:txBody>
          <a:bodyPr/>
          <a:lstStyle/>
          <a:p>
            <a:r>
              <a:rPr lang="en-US" dirty="0" smtClean="0"/>
              <a:t>“</a:t>
            </a:r>
            <a:r>
              <a:rPr lang="en-US" dirty="0" err="1" smtClean="0"/>
              <a:t>Geodemographics</a:t>
            </a:r>
            <a:r>
              <a:rPr lang="en-US" dirty="0" smtClean="0"/>
              <a:t>” and the Governing of Democratic Societies</a:t>
            </a:r>
            <a:endParaRPr lang="en-US" dirty="0"/>
          </a:p>
        </p:txBody>
      </p:sp>
      <p:sp>
        <p:nvSpPr>
          <p:cNvPr id="3" name="Text Placeholder 2"/>
          <p:cNvSpPr>
            <a:spLocks noGrp="1"/>
          </p:cNvSpPr>
          <p:nvPr>
            <p:ph type="body" sz="quarter" idx="11"/>
          </p:nvPr>
        </p:nvSpPr>
        <p:spPr>
          <a:xfrm>
            <a:off x="585216" y="1564334"/>
            <a:ext cx="8283655" cy="4287825"/>
          </a:xfrm>
        </p:spPr>
        <p:txBody>
          <a:bodyPr/>
          <a:lstStyle/>
          <a:p>
            <a:r>
              <a:rPr lang="en-US" dirty="0"/>
              <a:t>Decennial Censuses are mandated by Article I, Section 2 of the US Constitution:</a:t>
            </a:r>
          </a:p>
          <a:p>
            <a:pPr marL="457200" lvl="1" indent="0">
              <a:buNone/>
            </a:pPr>
            <a:r>
              <a:rPr lang="en-US" i="1" dirty="0"/>
              <a:t>Representatives and direct Taxes shall be apportioned among the several States which may be included within this Union, according to their respective Numbers, which shall be determined by adding to the whole Number of free Persons, including those bound to Service for a Term of Years, and excluding Indians not taxed, three fifths of all other Persons. The actual Enumeration shall be made within three Years after the first Meeting of the Congress of the United States, and within every subsequent Term of ten Years, in such Manner as they shall by Law direct. The Number of Representatives shall not exceed one for every thirty Thousand, but each State shall have at Least one Representative</a:t>
            </a:r>
            <a:r>
              <a:rPr lang="is-IS" i="1" dirty="0"/>
              <a:t>…</a:t>
            </a:r>
            <a:endParaRPr lang="en-US" i="1" dirty="0"/>
          </a:p>
        </p:txBody>
      </p:sp>
    </p:spTree>
    <p:extLst>
      <p:ext uri="{BB962C8B-B14F-4D97-AF65-F5344CB8AC3E}">
        <p14:creationId xmlns:p14="http://schemas.microsoft.com/office/powerpoint/2010/main" val="1182973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a:t>
            </a:r>
            <a:r>
              <a:rPr lang="en-US" dirty="0" err="1" smtClean="0"/>
              <a:t>Geodemographics</a:t>
            </a:r>
            <a:r>
              <a:rPr lang="en-US" dirty="0" smtClean="0"/>
              <a:t>” and the Governing of Democratic Societies</a:t>
            </a:r>
            <a:endParaRPr lang="en-US" dirty="0"/>
          </a:p>
        </p:txBody>
      </p:sp>
      <p:sp>
        <p:nvSpPr>
          <p:cNvPr id="5" name="Rectangle 4"/>
          <p:cNvSpPr/>
          <p:nvPr/>
        </p:nvSpPr>
        <p:spPr>
          <a:xfrm>
            <a:off x="819976" y="1658112"/>
            <a:ext cx="7888224" cy="415747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TextBox 5"/>
          <p:cNvSpPr txBox="1"/>
          <p:nvPr/>
        </p:nvSpPr>
        <p:spPr>
          <a:xfrm>
            <a:off x="950976" y="1755648"/>
            <a:ext cx="2112822" cy="369332"/>
          </a:xfrm>
          <a:prstGeom prst="rect">
            <a:avLst/>
          </a:prstGeom>
          <a:noFill/>
        </p:spPr>
        <p:txBody>
          <a:bodyPr wrap="none" rtlCol="0">
            <a:spAutoFit/>
          </a:bodyPr>
          <a:lstStyle/>
          <a:p>
            <a:r>
              <a:rPr lang="en-US" dirty="0" smtClean="0"/>
              <a:t>WHAT IS KNOWABLE</a:t>
            </a:r>
            <a:endParaRPr lang="en-US" dirty="0"/>
          </a:p>
        </p:txBody>
      </p:sp>
      <p:sp>
        <p:nvSpPr>
          <p:cNvPr id="7" name="Rectangle 6"/>
          <p:cNvSpPr/>
          <p:nvPr/>
        </p:nvSpPr>
        <p:spPr>
          <a:xfrm>
            <a:off x="1036320" y="2222516"/>
            <a:ext cx="5449824" cy="3255264"/>
          </a:xfrm>
          <a:prstGeom prst="rect">
            <a:avLst/>
          </a:prstGeom>
          <a:solidFill>
            <a:srgbClr val="E8E3D3"/>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a:off x="1036320" y="2320052"/>
            <a:ext cx="5319213" cy="369332"/>
          </a:xfrm>
          <a:prstGeom prst="rect">
            <a:avLst/>
          </a:prstGeom>
          <a:noFill/>
        </p:spPr>
        <p:txBody>
          <a:bodyPr wrap="none" rtlCol="0">
            <a:spAutoFit/>
          </a:bodyPr>
          <a:lstStyle/>
          <a:p>
            <a:r>
              <a:rPr lang="en-US" dirty="0" smtClean="0"/>
              <a:t>WHAT IS KNOWABLE VIA SURVEY RESEARCH METHODS</a:t>
            </a:r>
            <a:endParaRPr lang="en-US" dirty="0"/>
          </a:p>
        </p:txBody>
      </p:sp>
      <p:sp>
        <p:nvSpPr>
          <p:cNvPr id="9" name="Rectangle 8"/>
          <p:cNvSpPr/>
          <p:nvPr/>
        </p:nvSpPr>
        <p:spPr>
          <a:xfrm>
            <a:off x="2401824" y="2791968"/>
            <a:ext cx="5925312" cy="2353056"/>
          </a:xfrm>
          <a:prstGeom prst="rect">
            <a:avLst/>
          </a:prstGeom>
          <a:noFill/>
          <a:ln w="57150">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9"/>
          <p:cNvSpPr txBox="1"/>
          <p:nvPr/>
        </p:nvSpPr>
        <p:spPr>
          <a:xfrm>
            <a:off x="2499360" y="2935748"/>
            <a:ext cx="5581208" cy="369332"/>
          </a:xfrm>
          <a:prstGeom prst="rect">
            <a:avLst/>
          </a:prstGeom>
          <a:noFill/>
        </p:spPr>
        <p:txBody>
          <a:bodyPr wrap="none" rtlCol="0">
            <a:spAutoFit/>
          </a:bodyPr>
          <a:lstStyle/>
          <a:p>
            <a:r>
              <a:rPr lang="en-US" dirty="0" smtClean="0"/>
              <a:t>WHAT THE GOV. (AKA: WE, THE PEOPLE) WANT TO KNOW</a:t>
            </a:r>
            <a:endParaRPr lang="en-US" dirty="0"/>
          </a:p>
        </p:txBody>
      </p:sp>
      <p:sp>
        <p:nvSpPr>
          <p:cNvPr id="11" name="Rectangle 10"/>
          <p:cNvSpPr/>
          <p:nvPr/>
        </p:nvSpPr>
        <p:spPr>
          <a:xfrm>
            <a:off x="2816352" y="3736848"/>
            <a:ext cx="2473612" cy="1176528"/>
          </a:xfrm>
          <a:prstGeom prst="rect">
            <a:avLst/>
          </a:prstGeom>
          <a:noFill/>
          <a:ln w="571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p:cNvSpPr txBox="1"/>
          <p:nvPr/>
        </p:nvSpPr>
        <p:spPr>
          <a:xfrm>
            <a:off x="2882726" y="3968496"/>
            <a:ext cx="2340864" cy="646331"/>
          </a:xfrm>
          <a:prstGeom prst="rect">
            <a:avLst/>
          </a:prstGeom>
          <a:noFill/>
        </p:spPr>
        <p:txBody>
          <a:bodyPr wrap="square" rtlCol="0">
            <a:spAutoFit/>
          </a:bodyPr>
          <a:lstStyle/>
          <a:p>
            <a:r>
              <a:rPr lang="en-US" dirty="0" smtClean="0"/>
              <a:t>WHAT GOV. IS MANDATED TO KNOW</a:t>
            </a:r>
            <a:endParaRPr lang="en-US" dirty="0"/>
          </a:p>
        </p:txBody>
      </p:sp>
      <p:sp>
        <p:nvSpPr>
          <p:cNvPr id="13" name="TextBox 12"/>
          <p:cNvSpPr txBox="1"/>
          <p:nvPr/>
        </p:nvSpPr>
        <p:spPr>
          <a:xfrm>
            <a:off x="5478940" y="3402616"/>
            <a:ext cx="1920922" cy="1569660"/>
          </a:xfrm>
          <a:prstGeom prst="rect">
            <a:avLst/>
          </a:prstGeom>
          <a:noFill/>
        </p:spPr>
        <p:txBody>
          <a:bodyPr wrap="square" rtlCol="0">
            <a:spAutoFit/>
          </a:bodyPr>
          <a:lstStyle/>
          <a:p>
            <a:r>
              <a:rPr lang="en-US" sz="3200" b="1" i="1" dirty="0" smtClean="0"/>
              <a:t>? ? ? ? ? ?  </a:t>
            </a:r>
          </a:p>
          <a:p>
            <a:r>
              <a:rPr lang="en-US" sz="3200" b="1" i="1" dirty="0"/>
              <a:t> </a:t>
            </a:r>
            <a:r>
              <a:rPr lang="en-US" sz="3200" b="1" i="1" dirty="0" smtClean="0"/>
              <a:t>? ? ? ? ? ?</a:t>
            </a:r>
          </a:p>
          <a:p>
            <a:r>
              <a:rPr lang="en-US" sz="3200" b="1" i="1" dirty="0" smtClean="0"/>
              <a:t>? ? ? ? ? ? </a:t>
            </a:r>
            <a:endParaRPr lang="en-US" sz="3200" b="1" i="1" dirty="0"/>
          </a:p>
        </p:txBody>
      </p:sp>
    </p:spTree>
    <p:extLst>
      <p:ext uri="{BB962C8B-B14F-4D97-AF65-F5344CB8AC3E}">
        <p14:creationId xmlns:p14="http://schemas.microsoft.com/office/powerpoint/2010/main" val="428819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animBg="1"/>
      <p:bldP spid="8" grpId="0"/>
      <p:bldP spid="9" grpId="0" animBg="1"/>
      <p:bldP spid="10" grpId="0"/>
      <p:bldP spid="11" grpId="0" animBg="1"/>
      <p:bldP spid="12" grpId="0"/>
      <p:bldP spid="1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Other Survey Research Organizations</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671504"/>
            <a:ext cx="4888992" cy="1186495"/>
          </a:xfrm>
          <a:prstGeom prst="rect">
            <a:avLst/>
          </a:prstGeom>
        </p:spPr>
      </p:pic>
      <p:pic>
        <p:nvPicPr>
          <p:cNvPr id="6" name="Picture 5"/>
          <p:cNvPicPr>
            <a:picLocks noChangeAspect="1"/>
          </p:cNvPicPr>
          <p:nvPr/>
        </p:nvPicPr>
        <p:blipFill>
          <a:blip r:embed="rId3"/>
          <a:stretch>
            <a:fillRect/>
          </a:stretch>
        </p:blipFill>
        <p:spPr>
          <a:xfrm>
            <a:off x="4521200" y="2068093"/>
            <a:ext cx="3746500" cy="1358900"/>
          </a:xfrm>
          <a:prstGeom prst="rect">
            <a:avLst/>
          </a:prstGeom>
        </p:spPr>
      </p:pic>
      <p:pic>
        <p:nvPicPr>
          <p:cNvPr id="7" name="Picture 6"/>
          <p:cNvPicPr>
            <a:picLocks noChangeAspect="1"/>
          </p:cNvPicPr>
          <p:nvPr/>
        </p:nvPicPr>
        <p:blipFill>
          <a:blip r:embed="rId4"/>
          <a:stretch>
            <a:fillRect/>
          </a:stretch>
        </p:blipFill>
        <p:spPr>
          <a:xfrm>
            <a:off x="4888992" y="4102100"/>
            <a:ext cx="4022852" cy="1092050"/>
          </a:xfrm>
          <a:prstGeom prst="rect">
            <a:avLst/>
          </a:prstGeom>
        </p:spPr>
      </p:pic>
      <p:pic>
        <p:nvPicPr>
          <p:cNvPr id="8" name="Picture 7"/>
          <p:cNvPicPr>
            <a:picLocks noChangeAspect="1"/>
          </p:cNvPicPr>
          <p:nvPr/>
        </p:nvPicPr>
        <p:blipFill>
          <a:blip r:embed="rId5"/>
          <a:stretch>
            <a:fillRect/>
          </a:stretch>
        </p:blipFill>
        <p:spPr>
          <a:xfrm>
            <a:off x="854202" y="3301741"/>
            <a:ext cx="3180588" cy="1479118"/>
          </a:xfrm>
          <a:prstGeom prst="rect">
            <a:avLst/>
          </a:prstGeom>
        </p:spPr>
      </p:pic>
      <p:pic>
        <p:nvPicPr>
          <p:cNvPr id="9" name="Picture 8"/>
          <p:cNvPicPr>
            <a:picLocks noChangeAspect="1"/>
          </p:cNvPicPr>
          <p:nvPr/>
        </p:nvPicPr>
        <p:blipFill>
          <a:blip r:embed="rId6"/>
          <a:stretch>
            <a:fillRect/>
          </a:stretch>
        </p:blipFill>
        <p:spPr>
          <a:xfrm>
            <a:off x="854202" y="1743139"/>
            <a:ext cx="2641600" cy="863600"/>
          </a:xfrm>
          <a:prstGeom prst="rect">
            <a:avLst/>
          </a:prstGeom>
        </p:spPr>
      </p:pic>
    </p:spTree>
    <p:extLst>
      <p:ext uri="{BB962C8B-B14F-4D97-AF65-F5344CB8AC3E}">
        <p14:creationId xmlns:p14="http://schemas.microsoft.com/office/powerpoint/2010/main" val="28777344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Example NORC Studies</a:t>
            </a:r>
            <a:endParaRPr lang="en-US" dirty="0"/>
          </a:p>
        </p:txBody>
      </p:sp>
      <p:sp>
        <p:nvSpPr>
          <p:cNvPr id="3" name="Text Placeholder 2"/>
          <p:cNvSpPr>
            <a:spLocks noGrp="1"/>
          </p:cNvSpPr>
          <p:nvPr>
            <p:ph type="body" sz="quarter" idx="11"/>
          </p:nvPr>
        </p:nvSpPr>
        <p:spPr>
          <a:xfrm>
            <a:off x="671757" y="1597152"/>
            <a:ext cx="8197114" cy="4533173"/>
          </a:xfrm>
        </p:spPr>
        <p:txBody>
          <a:bodyPr/>
          <a:lstStyle/>
          <a:p>
            <a:r>
              <a:rPr lang="en-US" dirty="0" smtClean="0"/>
              <a:t>General Social Survey (GSS)</a:t>
            </a:r>
          </a:p>
          <a:p>
            <a:pPr lvl="1"/>
            <a:r>
              <a:rPr lang="en-US" dirty="0" smtClean="0"/>
              <a:t>1972 to the present</a:t>
            </a:r>
          </a:p>
          <a:p>
            <a:pPr lvl="1"/>
            <a:r>
              <a:rPr lang="en-US" dirty="0" smtClean="0"/>
              <a:t>Follows social change and the complexity of American society</a:t>
            </a:r>
          </a:p>
          <a:p>
            <a:pPr lvl="1"/>
            <a:r>
              <a:rPr lang="en-US" dirty="0" smtClean="0"/>
              <a:t>Second most frequently analyzed source of information for the social sciences in the US</a:t>
            </a:r>
          </a:p>
          <a:p>
            <a:pPr lvl="1"/>
            <a:r>
              <a:rPr lang="en-US" dirty="0" smtClean="0"/>
              <a:t>Funded by the National Science Foundation</a:t>
            </a:r>
            <a:endParaRPr lang="en-US" dirty="0"/>
          </a:p>
        </p:txBody>
      </p:sp>
    </p:spTree>
    <p:extLst>
      <p:ext uri="{BB962C8B-B14F-4D97-AF65-F5344CB8AC3E}">
        <p14:creationId xmlns:p14="http://schemas.microsoft.com/office/powerpoint/2010/main" val="16725654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Example NORC Studies (GSS)</a:t>
            </a:r>
            <a:endParaRPr lang="en-US" dirty="0"/>
          </a:p>
        </p:txBody>
      </p:sp>
      <p:pic>
        <p:nvPicPr>
          <p:cNvPr id="7" name="Picture 6"/>
          <p:cNvPicPr>
            <a:picLocks noChangeAspect="1"/>
          </p:cNvPicPr>
          <p:nvPr/>
        </p:nvPicPr>
        <p:blipFill>
          <a:blip r:embed="rId2"/>
          <a:stretch>
            <a:fillRect/>
          </a:stretch>
        </p:blipFill>
        <p:spPr>
          <a:xfrm>
            <a:off x="768096" y="1907904"/>
            <a:ext cx="7632192" cy="4289819"/>
          </a:xfrm>
          <a:prstGeom prst="rect">
            <a:avLst/>
          </a:prstGeom>
        </p:spPr>
      </p:pic>
    </p:spTree>
    <p:extLst>
      <p:ext uri="{BB962C8B-B14F-4D97-AF65-F5344CB8AC3E}">
        <p14:creationId xmlns:p14="http://schemas.microsoft.com/office/powerpoint/2010/main" val="71574075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Example NORC Studies (GSS)</a:t>
            </a:r>
            <a:endParaRPr lang="en-US" dirty="0"/>
          </a:p>
        </p:txBody>
      </p:sp>
      <p:pic>
        <p:nvPicPr>
          <p:cNvPr id="5" name="Picture 4"/>
          <p:cNvPicPr>
            <a:picLocks noChangeAspect="1"/>
          </p:cNvPicPr>
          <p:nvPr/>
        </p:nvPicPr>
        <p:blipFill>
          <a:blip r:embed="rId2"/>
          <a:stretch>
            <a:fillRect/>
          </a:stretch>
        </p:blipFill>
        <p:spPr>
          <a:xfrm>
            <a:off x="245037" y="1812654"/>
            <a:ext cx="4230625" cy="4648768"/>
          </a:xfrm>
          <a:prstGeom prst="rect">
            <a:avLst/>
          </a:prstGeom>
        </p:spPr>
      </p:pic>
      <p:pic>
        <p:nvPicPr>
          <p:cNvPr id="6" name="Picture 5"/>
          <p:cNvPicPr>
            <a:picLocks noChangeAspect="1"/>
          </p:cNvPicPr>
          <p:nvPr/>
        </p:nvPicPr>
        <p:blipFill>
          <a:blip r:embed="rId3"/>
          <a:stretch>
            <a:fillRect/>
          </a:stretch>
        </p:blipFill>
        <p:spPr>
          <a:xfrm>
            <a:off x="4690936" y="2080878"/>
            <a:ext cx="4257308" cy="3588402"/>
          </a:xfrm>
          <a:prstGeom prst="rect">
            <a:avLst/>
          </a:prstGeom>
        </p:spPr>
      </p:pic>
    </p:spTree>
    <p:extLst>
      <p:ext uri="{BB962C8B-B14F-4D97-AF65-F5344CB8AC3E}">
        <p14:creationId xmlns:p14="http://schemas.microsoft.com/office/powerpoint/2010/main" val="147831802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Example NORC Studies</a:t>
            </a:r>
            <a:endParaRPr lang="en-US" dirty="0"/>
          </a:p>
        </p:txBody>
      </p:sp>
      <p:sp>
        <p:nvSpPr>
          <p:cNvPr id="3" name="Text Placeholder 2"/>
          <p:cNvSpPr>
            <a:spLocks noGrp="1"/>
          </p:cNvSpPr>
          <p:nvPr>
            <p:ph type="body" sz="quarter" idx="11"/>
          </p:nvPr>
        </p:nvSpPr>
        <p:spPr>
          <a:xfrm>
            <a:off x="671757" y="1597152"/>
            <a:ext cx="8197114" cy="4533173"/>
          </a:xfrm>
        </p:spPr>
        <p:txBody>
          <a:bodyPr/>
          <a:lstStyle/>
          <a:p>
            <a:r>
              <a:rPr lang="en-US" dirty="0" smtClean="0"/>
              <a:t>National Immunization Survey (NIS)</a:t>
            </a:r>
          </a:p>
          <a:p>
            <a:pPr lvl="1"/>
            <a:r>
              <a:rPr lang="en-US" dirty="0" smtClean="0"/>
              <a:t>1994 to the present</a:t>
            </a:r>
          </a:p>
          <a:p>
            <a:pPr lvl="1"/>
            <a:r>
              <a:rPr lang="en-US" dirty="0" smtClean="0"/>
              <a:t>Provides important statistics about childhood immunization</a:t>
            </a:r>
          </a:p>
          <a:p>
            <a:pPr lvl="1"/>
            <a:r>
              <a:rPr lang="en-US" dirty="0" smtClean="0"/>
              <a:t>Funded by the Centers for Disease Control</a:t>
            </a:r>
            <a:endParaRPr lang="en-US" dirty="0"/>
          </a:p>
        </p:txBody>
      </p:sp>
      <p:pic>
        <p:nvPicPr>
          <p:cNvPr id="4" name="Picture 3"/>
          <p:cNvPicPr>
            <a:picLocks noChangeAspect="1"/>
          </p:cNvPicPr>
          <p:nvPr/>
        </p:nvPicPr>
        <p:blipFill>
          <a:blip r:embed="rId2"/>
          <a:stretch>
            <a:fillRect/>
          </a:stretch>
        </p:blipFill>
        <p:spPr>
          <a:xfrm>
            <a:off x="1450848" y="3193066"/>
            <a:ext cx="5462016" cy="3533088"/>
          </a:xfrm>
          <a:prstGeom prst="rect">
            <a:avLst/>
          </a:prstGeom>
        </p:spPr>
      </p:pic>
    </p:spTree>
    <p:extLst>
      <p:ext uri="{BB962C8B-B14F-4D97-AF65-F5344CB8AC3E}">
        <p14:creationId xmlns:p14="http://schemas.microsoft.com/office/powerpoint/2010/main" val="2119368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Example NORC Studies</a:t>
            </a:r>
            <a:endParaRPr lang="en-US" dirty="0"/>
          </a:p>
        </p:txBody>
      </p:sp>
      <p:sp>
        <p:nvSpPr>
          <p:cNvPr id="3" name="Text Placeholder 2"/>
          <p:cNvSpPr>
            <a:spLocks noGrp="1"/>
          </p:cNvSpPr>
          <p:nvPr>
            <p:ph type="body" sz="quarter" idx="11"/>
          </p:nvPr>
        </p:nvSpPr>
        <p:spPr>
          <a:xfrm>
            <a:off x="671757" y="1584960"/>
            <a:ext cx="8197114" cy="4545365"/>
          </a:xfrm>
        </p:spPr>
        <p:txBody>
          <a:bodyPr/>
          <a:lstStyle/>
          <a:p>
            <a:r>
              <a:rPr lang="en-US" dirty="0" smtClean="0"/>
              <a:t>National Longitudinal Survey of Youth (NLSY)</a:t>
            </a:r>
          </a:p>
          <a:p>
            <a:pPr lvl="1"/>
            <a:r>
              <a:rPr lang="en-US" dirty="0" smtClean="0"/>
              <a:t>1966 to the present</a:t>
            </a:r>
          </a:p>
          <a:p>
            <a:pPr lvl="1"/>
            <a:r>
              <a:rPr lang="en-US" dirty="0" smtClean="0"/>
              <a:t>Collects data on the economic, social and academic experiences of a cohort of subjects</a:t>
            </a:r>
          </a:p>
          <a:p>
            <a:pPr lvl="1"/>
            <a:r>
              <a:rPr lang="en-US" dirty="0" smtClean="0"/>
              <a:t>Focus on issues related to youth entry into the workforce</a:t>
            </a:r>
          </a:p>
          <a:p>
            <a:pPr lvl="1"/>
            <a:r>
              <a:rPr lang="en-US" dirty="0" smtClean="0"/>
              <a:t>Funded by the US </a:t>
            </a:r>
            <a:r>
              <a:rPr lang="en-US" dirty="0" err="1" smtClean="0"/>
              <a:t>Dept</a:t>
            </a:r>
            <a:r>
              <a:rPr lang="en-US" dirty="0" smtClean="0"/>
              <a:t> of Labor and Bureau of Labor Statistics</a:t>
            </a:r>
          </a:p>
        </p:txBody>
      </p:sp>
      <p:sp>
        <p:nvSpPr>
          <p:cNvPr id="7" name="Rectangle 6"/>
          <p:cNvSpPr/>
          <p:nvPr/>
        </p:nvSpPr>
        <p:spPr>
          <a:xfrm>
            <a:off x="2572512" y="3857642"/>
            <a:ext cx="2938272" cy="3000358"/>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2"/>
          <a:stretch>
            <a:fillRect/>
          </a:stretch>
        </p:blipFill>
        <p:spPr>
          <a:xfrm>
            <a:off x="2625852" y="3877549"/>
            <a:ext cx="2836164" cy="3076970"/>
          </a:xfrm>
          <a:prstGeom prst="rect">
            <a:avLst/>
          </a:prstGeom>
        </p:spPr>
      </p:pic>
    </p:spTree>
    <p:extLst>
      <p:ext uri="{BB962C8B-B14F-4D97-AF65-F5344CB8AC3E}">
        <p14:creationId xmlns:p14="http://schemas.microsoft.com/office/powerpoint/2010/main" val="1868134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A QUESTION</a:t>
            </a:r>
            <a:endParaRPr lang="en-US" dirty="0"/>
          </a:p>
        </p:txBody>
      </p:sp>
      <p:sp>
        <p:nvSpPr>
          <p:cNvPr id="8" name="Text Placeholder 2"/>
          <p:cNvSpPr>
            <a:spLocks noGrp="1"/>
          </p:cNvSpPr>
          <p:nvPr>
            <p:ph type="body" sz="quarter" idx="11"/>
          </p:nvPr>
        </p:nvSpPr>
        <p:spPr>
          <a:xfrm>
            <a:off x="1283272" y="2771343"/>
            <a:ext cx="6961631" cy="1642161"/>
          </a:xfrm>
        </p:spPr>
        <p:txBody>
          <a:bodyPr/>
          <a:lstStyle/>
          <a:p>
            <a:pPr marL="0" indent="0" algn="ctr">
              <a:buNone/>
            </a:pPr>
            <a:r>
              <a:rPr lang="en-US" sz="4000" b="0" dirty="0" smtClean="0"/>
              <a:t>What is the difference between a </a:t>
            </a:r>
            <a:r>
              <a:rPr lang="en-US" sz="4000" b="0" i="1" dirty="0" smtClean="0"/>
              <a:t>census </a:t>
            </a:r>
            <a:r>
              <a:rPr lang="en-US" sz="4000" b="0" dirty="0" smtClean="0"/>
              <a:t>and a </a:t>
            </a:r>
            <a:r>
              <a:rPr lang="en-US" sz="4000" b="0" i="1" dirty="0" smtClean="0"/>
              <a:t>sample</a:t>
            </a:r>
            <a:r>
              <a:rPr lang="en-US" sz="4000" b="0" dirty="0" smtClean="0"/>
              <a:t>?</a:t>
            </a:r>
            <a:endParaRPr lang="en-US" sz="4000" b="0" dirty="0"/>
          </a:p>
        </p:txBody>
      </p:sp>
    </p:spTree>
    <p:extLst>
      <p:ext uri="{BB962C8B-B14F-4D97-AF65-F5344CB8AC3E}">
        <p14:creationId xmlns:p14="http://schemas.microsoft.com/office/powerpoint/2010/main" val="139913736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Example NORC Studies</a:t>
            </a:r>
            <a:endParaRPr lang="en-US" dirty="0"/>
          </a:p>
        </p:txBody>
      </p:sp>
      <p:sp>
        <p:nvSpPr>
          <p:cNvPr id="3" name="Text Placeholder 2"/>
          <p:cNvSpPr>
            <a:spLocks noGrp="1"/>
          </p:cNvSpPr>
          <p:nvPr>
            <p:ph type="body" sz="quarter" idx="11"/>
          </p:nvPr>
        </p:nvSpPr>
        <p:spPr>
          <a:xfrm>
            <a:off x="671757" y="1597152"/>
            <a:ext cx="8197114" cy="4533173"/>
          </a:xfrm>
        </p:spPr>
        <p:txBody>
          <a:bodyPr/>
          <a:lstStyle/>
          <a:p>
            <a:r>
              <a:rPr lang="en-US" dirty="0" smtClean="0"/>
              <a:t>Survey of Consumer Finances (SCF)</a:t>
            </a:r>
          </a:p>
          <a:p>
            <a:pPr lvl="1"/>
            <a:r>
              <a:rPr lang="en-US" dirty="0" smtClean="0"/>
              <a:t>1992 to the present</a:t>
            </a:r>
          </a:p>
          <a:p>
            <a:pPr lvl="1"/>
            <a:r>
              <a:rPr lang="en-US" dirty="0" smtClean="0"/>
              <a:t>Collects information on household financial characteristics and behavior</a:t>
            </a:r>
          </a:p>
          <a:p>
            <a:pPr lvl="1"/>
            <a:r>
              <a:rPr lang="en-US" dirty="0" smtClean="0"/>
              <a:t>Funded by the Federal Reserve Board</a:t>
            </a:r>
            <a:endParaRPr lang="en-US" dirty="0"/>
          </a:p>
        </p:txBody>
      </p:sp>
    </p:spTree>
    <p:extLst>
      <p:ext uri="{BB962C8B-B14F-4D97-AF65-F5344CB8AC3E}">
        <p14:creationId xmlns:p14="http://schemas.microsoft.com/office/powerpoint/2010/main" val="16168075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Example NORC Studies (SCF)</a:t>
            </a:r>
            <a:endParaRPr lang="en-US" dirty="0"/>
          </a:p>
        </p:txBody>
      </p:sp>
      <p:pic>
        <p:nvPicPr>
          <p:cNvPr id="7" name="Picture 6"/>
          <p:cNvPicPr>
            <a:picLocks noChangeAspect="1"/>
          </p:cNvPicPr>
          <p:nvPr/>
        </p:nvPicPr>
        <p:blipFill>
          <a:blip r:embed="rId2"/>
          <a:stretch>
            <a:fillRect/>
          </a:stretch>
        </p:blipFill>
        <p:spPr>
          <a:xfrm>
            <a:off x="671757" y="1792224"/>
            <a:ext cx="6397349" cy="4465419"/>
          </a:xfrm>
          <a:prstGeom prst="rect">
            <a:avLst/>
          </a:prstGeom>
        </p:spPr>
      </p:pic>
    </p:spTree>
    <p:extLst>
      <p:ext uri="{BB962C8B-B14F-4D97-AF65-F5344CB8AC3E}">
        <p14:creationId xmlns:p14="http://schemas.microsoft.com/office/powerpoint/2010/main" val="154870519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So</a:t>
            </a:r>
            <a:r>
              <a:rPr lang="is-IS" dirty="0" smtClean="0"/>
              <a:t>…</a:t>
            </a:r>
            <a:r>
              <a:rPr lang="en-US" dirty="0"/>
              <a:t>w</a:t>
            </a:r>
            <a:r>
              <a:rPr lang="en-US" dirty="0" smtClean="0"/>
              <a:t>hat did I, a geographer, do at NORC?</a:t>
            </a:r>
            <a:endParaRPr lang="en-US" dirty="0"/>
          </a:p>
        </p:txBody>
      </p:sp>
    </p:spTree>
    <p:extLst>
      <p:ext uri="{BB962C8B-B14F-4D97-AF65-F5344CB8AC3E}">
        <p14:creationId xmlns:p14="http://schemas.microsoft.com/office/powerpoint/2010/main" val="84832993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Let’s go back to the question of </a:t>
            </a:r>
            <a:r>
              <a:rPr lang="en-US" i="1" dirty="0" smtClean="0"/>
              <a:t>census </a:t>
            </a:r>
            <a:r>
              <a:rPr lang="en-US" dirty="0" smtClean="0"/>
              <a:t>vs. </a:t>
            </a:r>
            <a:r>
              <a:rPr lang="en-US" i="1" dirty="0" smtClean="0"/>
              <a:t>sample</a:t>
            </a:r>
            <a:endParaRPr lang="en-US" dirty="0"/>
          </a:p>
        </p:txBody>
      </p:sp>
      <p:sp>
        <p:nvSpPr>
          <p:cNvPr id="3" name="Text Placeholder 2"/>
          <p:cNvSpPr>
            <a:spLocks noGrp="1"/>
          </p:cNvSpPr>
          <p:nvPr>
            <p:ph type="body" sz="quarter" idx="11"/>
          </p:nvPr>
        </p:nvSpPr>
        <p:spPr/>
        <p:txBody>
          <a:bodyPr/>
          <a:lstStyle/>
          <a:p>
            <a:r>
              <a:rPr lang="en-US" dirty="0" smtClean="0"/>
              <a:t>Depending on how you look at it, it’s kind of a trick question</a:t>
            </a:r>
          </a:p>
          <a:p>
            <a:r>
              <a:rPr lang="en-US" dirty="0" smtClean="0"/>
              <a:t>A census is a enumeration of an entire population</a:t>
            </a:r>
          </a:p>
          <a:p>
            <a:r>
              <a:rPr lang="en-US" dirty="0" smtClean="0"/>
              <a:t>A sample is a subset of a population used to draw inference about a larger population</a:t>
            </a:r>
          </a:p>
          <a:p>
            <a:r>
              <a:rPr lang="en-US" dirty="0" smtClean="0"/>
              <a:t>However, drawing a </a:t>
            </a:r>
            <a:r>
              <a:rPr lang="en-US" i="1" dirty="0" smtClean="0"/>
              <a:t>representative</a:t>
            </a:r>
            <a:r>
              <a:rPr lang="en-US" dirty="0" smtClean="0"/>
              <a:t> sample typically requires some </a:t>
            </a:r>
            <a:r>
              <a:rPr lang="en-US" dirty="0" smtClean="0">
                <a:solidFill>
                  <a:schemeClr val="bg1">
                    <a:lumMod val="75000"/>
                  </a:schemeClr>
                </a:solidFill>
              </a:rPr>
              <a:t>prior knowledge </a:t>
            </a:r>
            <a:r>
              <a:rPr lang="en-US" dirty="0" smtClean="0"/>
              <a:t>about the population</a:t>
            </a:r>
          </a:p>
          <a:p>
            <a:r>
              <a:rPr lang="is-IS" dirty="0" smtClean="0"/>
              <a:t>…</a:t>
            </a:r>
            <a:r>
              <a:rPr lang="en-US" dirty="0" smtClean="0"/>
              <a:t>and in most cases, researchers need a </a:t>
            </a:r>
            <a:r>
              <a:rPr lang="en-US" dirty="0" smtClean="0">
                <a:solidFill>
                  <a:schemeClr val="bg1">
                    <a:lumMod val="75000"/>
                  </a:schemeClr>
                </a:solidFill>
              </a:rPr>
              <a:t>sampling frame </a:t>
            </a:r>
            <a:r>
              <a:rPr lang="en-US" dirty="0" smtClean="0"/>
              <a:t>to select a sample</a:t>
            </a:r>
            <a:endParaRPr lang="en-US" dirty="0"/>
          </a:p>
        </p:txBody>
      </p:sp>
    </p:spTree>
    <p:extLst>
      <p:ext uri="{BB962C8B-B14F-4D97-AF65-F5344CB8AC3E}">
        <p14:creationId xmlns:p14="http://schemas.microsoft.com/office/powerpoint/2010/main" val="2134219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Two approaches to dealing with representativeness </a:t>
            </a:r>
            <a:endParaRPr lang="en-US" dirty="0"/>
          </a:p>
        </p:txBody>
      </p:sp>
      <p:sp>
        <p:nvSpPr>
          <p:cNvPr id="3" name="Text Placeholder 2"/>
          <p:cNvSpPr>
            <a:spLocks noGrp="1"/>
          </p:cNvSpPr>
          <p:nvPr>
            <p:ph type="body" sz="quarter" idx="11"/>
          </p:nvPr>
        </p:nvSpPr>
        <p:spPr/>
        <p:txBody>
          <a:bodyPr/>
          <a:lstStyle/>
          <a:p>
            <a:r>
              <a:rPr lang="en-US" dirty="0" smtClean="0"/>
              <a:t>Stratification</a:t>
            </a:r>
          </a:p>
          <a:p>
            <a:pPr lvl="1"/>
            <a:r>
              <a:rPr lang="en-US" dirty="0" smtClean="0"/>
              <a:t>The process of dividing members of a population into homogeneous, mutually exclusive subgroups before sampling</a:t>
            </a:r>
          </a:p>
          <a:p>
            <a:pPr lvl="1"/>
            <a:r>
              <a:rPr lang="en-US" dirty="0" smtClean="0"/>
              <a:t>IMPORTANT: this is different than “quota sampling”</a:t>
            </a:r>
          </a:p>
          <a:p>
            <a:r>
              <a:rPr lang="en-US" dirty="0" smtClean="0"/>
              <a:t>Weighting</a:t>
            </a:r>
          </a:p>
          <a:p>
            <a:pPr lvl="1"/>
            <a:r>
              <a:rPr lang="en-US" dirty="0" smtClean="0"/>
              <a:t>The process of counting survey responses differently by subgroup to adjust for likely biases</a:t>
            </a:r>
          </a:p>
          <a:p>
            <a:pPr lvl="1"/>
            <a:endParaRPr lang="en-US" dirty="0" smtClean="0"/>
          </a:p>
          <a:p>
            <a:r>
              <a:rPr lang="en-US" dirty="0" smtClean="0"/>
              <a:t> Question: what categories should survey researchers use to assure representativeness of their results?</a:t>
            </a:r>
          </a:p>
          <a:p>
            <a:r>
              <a:rPr lang="en-US" dirty="0" smtClean="0"/>
              <a:t>Does it depend on the purpose of the survey?</a:t>
            </a:r>
          </a:p>
          <a:p>
            <a:endParaRPr lang="en-US" dirty="0"/>
          </a:p>
        </p:txBody>
      </p:sp>
    </p:spTree>
    <p:extLst>
      <p:ext uri="{BB962C8B-B14F-4D97-AF65-F5344CB8AC3E}">
        <p14:creationId xmlns:p14="http://schemas.microsoft.com/office/powerpoint/2010/main" val="1358188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err="1" smtClean="0"/>
              <a:t>Geodemographics</a:t>
            </a:r>
            <a:r>
              <a:rPr lang="en-US" dirty="0" smtClean="0"/>
              <a:t> are fundamental!</a:t>
            </a:r>
            <a:endParaRPr lang="en-US" dirty="0"/>
          </a:p>
        </p:txBody>
      </p:sp>
      <p:sp>
        <p:nvSpPr>
          <p:cNvPr id="3" name="Text Placeholder 2"/>
          <p:cNvSpPr>
            <a:spLocks noGrp="1"/>
          </p:cNvSpPr>
          <p:nvPr>
            <p:ph type="body" sz="quarter" idx="11"/>
          </p:nvPr>
        </p:nvSpPr>
        <p:spPr/>
        <p:txBody>
          <a:bodyPr/>
          <a:lstStyle/>
          <a:p>
            <a:r>
              <a:rPr lang="en-US" dirty="0" smtClean="0"/>
              <a:t>Data collected by the federal government via the Census and American Community Survey (ACS) constitute the backbone of our </a:t>
            </a:r>
            <a:r>
              <a:rPr lang="en-US" dirty="0" smtClean="0">
                <a:solidFill>
                  <a:schemeClr val="bg1">
                    <a:lumMod val="75000"/>
                  </a:schemeClr>
                </a:solidFill>
              </a:rPr>
              <a:t>prior knowledge</a:t>
            </a:r>
          </a:p>
          <a:p>
            <a:r>
              <a:rPr lang="en-US" dirty="0" smtClean="0"/>
              <a:t>They allow the quantification of uncertainty in survey estimates by providing wide-scale picture of what we might call ‘the ground truth’</a:t>
            </a:r>
          </a:p>
          <a:p>
            <a:r>
              <a:rPr lang="en-US" dirty="0" smtClean="0"/>
              <a:t>Example: if our survey is of the city of Seattle and ACS says ~ 50% of individuals make less than $40k/year and in our sample, &lt;30% of individuals make less than $40k/year, then we need to consider the representativeness of our data</a:t>
            </a:r>
            <a:endParaRPr lang="en-US" dirty="0"/>
          </a:p>
        </p:txBody>
      </p:sp>
    </p:spTree>
    <p:extLst>
      <p:ext uri="{BB962C8B-B14F-4D97-AF65-F5344CB8AC3E}">
        <p14:creationId xmlns:p14="http://schemas.microsoft.com/office/powerpoint/2010/main" val="20950818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err="1" smtClean="0"/>
              <a:t>Geodemographics</a:t>
            </a:r>
            <a:r>
              <a:rPr lang="en-US" dirty="0" smtClean="0"/>
              <a:t> are fundamental!</a:t>
            </a:r>
            <a:endParaRPr lang="en-US" dirty="0"/>
          </a:p>
        </p:txBody>
      </p:sp>
      <p:sp>
        <p:nvSpPr>
          <p:cNvPr id="3" name="Text Placeholder 2"/>
          <p:cNvSpPr>
            <a:spLocks noGrp="1"/>
          </p:cNvSpPr>
          <p:nvPr>
            <p:ph type="body" sz="quarter" idx="11"/>
          </p:nvPr>
        </p:nvSpPr>
        <p:spPr/>
        <p:txBody>
          <a:bodyPr/>
          <a:lstStyle/>
          <a:p>
            <a:r>
              <a:rPr lang="en-US" dirty="0" smtClean="0"/>
              <a:t>Geography matters</a:t>
            </a:r>
          </a:p>
          <a:p>
            <a:r>
              <a:rPr lang="en-US" dirty="0" smtClean="0"/>
              <a:t>Where somebody lives often says a lot about them</a:t>
            </a:r>
          </a:p>
          <a:p>
            <a:r>
              <a:rPr lang="en-US" dirty="0" smtClean="0"/>
              <a:t>The “homogenous subgroups” (e.g. race) that one might use for stratification are often not homogenous across space</a:t>
            </a:r>
          </a:p>
          <a:p>
            <a:r>
              <a:rPr lang="en-US" dirty="0" smtClean="0"/>
              <a:t>Timely example: a 50 year old white man living in Akron, OH is likely to have voted differently from a 50 year old white man living in Wallingford</a:t>
            </a:r>
          </a:p>
          <a:p>
            <a:r>
              <a:rPr lang="en-US" dirty="0" smtClean="0"/>
              <a:t>Ensuring geographic coverage in a survey adds cost</a:t>
            </a:r>
          </a:p>
          <a:p>
            <a:pPr lvl="1"/>
            <a:endParaRPr lang="en-US" dirty="0"/>
          </a:p>
        </p:txBody>
      </p:sp>
    </p:spTree>
    <p:extLst>
      <p:ext uri="{BB962C8B-B14F-4D97-AF65-F5344CB8AC3E}">
        <p14:creationId xmlns:p14="http://schemas.microsoft.com/office/powerpoint/2010/main" val="18483297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So, again</a:t>
            </a:r>
            <a:r>
              <a:rPr lang="is-IS" dirty="0" smtClean="0"/>
              <a:t>…</a:t>
            </a:r>
            <a:r>
              <a:rPr lang="en-US" dirty="0"/>
              <a:t>w</a:t>
            </a:r>
            <a:r>
              <a:rPr lang="en-US" dirty="0" smtClean="0"/>
              <a:t>hat did I, a geographer, do at NORC?</a:t>
            </a:r>
            <a:endParaRPr lang="en-US" dirty="0"/>
          </a:p>
        </p:txBody>
      </p:sp>
    </p:spTree>
    <p:extLst>
      <p:ext uri="{BB962C8B-B14F-4D97-AF65-F5344CB8AC3E}">
        <p14:creationId xmlns:p14="http://schemas.microsoft.com/office/powerpoint/2010/main" val="161657751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Sampling Frames</a:t>
            </a:r>
            <a:endParaRPr lang="en-US" dirty="0"/>
          </a:p>
        </p:txBody>
      </p:sp>
      <p:sp>
        <p:nvSpPr>
          <p:cNvPr id="3" name="Text Placeholder 2"/>
          <p:cNvSpPr>
            <a:spLocks noGrp="1"/>
          </p:cNvSpPr>
          <p:nvPr>
            <p:ph type="body" sz="quarter" idx="11"/>
          </p:nvPr>
        </p:nvSpPr>
        <p:spPr/>
        <p:txBody>
          <a:bodyPr/>
          <a:lstStyle/>
          <a:p>
            <a:r>
              <a:rPr lang="en-US" dirty="0" smtClean="0"/>
              <a:t>In the 1970s and 1980s, survey research was in its golden era</a:t>
            </a:r>
          </a:p>
          <a:p>
            <a:r>
              <a:rPr lang="en-US" dirty="0" smtClean="0"/>
              <a:t>The prevalence of landline telephones and willingness of people to respond to surveys made surveys fairly cheap and representative</a:t>
            </a:r>
            <a:endParaRPr lang="en-US" dirty="0"/>
          </a:p>
        </p:txBody>
      </p:sp>
      <p:pic>
        <p:nvPicPr>
          <p:cNvPr id="4" name="Picture 3"/>
          <p:cNvPicPr>
            <a:picLocks noChangeAspect="1"/>
          </p:cNvPicPr>
          <p:nvPr/>
        </p:nvPicPr>
        <p:blipFill>
          <a:blip r:embed="rId2"/>
          <a:stretch>
            <a:fillRect/>
          </a:stretch>
        </p:blipFill>
        <p:spPr>
          <a:xfrm>
            <a:off x="1368044" y="3864864"/>
            <a:ext cx="4015036" cy="2742184"/>
          </a:xfrm>
          <a:prstGeom prst="rect">
            <a:avLst/>
          </a:prstGeom>
        </p:spPr>
      </p:pic>
    </p:spTree>
    <p:extLst>
      <p:ext uri="{BB962C8B-B14F-4D97-AF65-F5344CB8AC3E}">
        <p14:creationId xmlns:p14="http://schemas.microsoft.com/office/powerpoint/2010/main" val="1460403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Random Digit Dialing (RDD)</a:t>
            </a:r>
            <a:endParaRPr lang="en-US" dirty="0"/>
          </a:p>
        </p:txBody>
      </p:sp>
      <p:pic>
        <p:nvPicPr>
          <p:cNvPr id="4" name="Picture 3"/>
          <p:cNvPicPr>
            <a:picLocks noChangeAspect="1"/>
          </p:cNvPicPr>
          <p:nvPr/>
        </p:nvPicPr>
        <p:blipFill>
          <a:blip r:embed="rId2"/>
          <a:stretch>
            <a:fillRect/>
          </a:stretch>
        </p:blipFill>
        <p:spPr>
          <a:xfrm>
            <a:off x="671757" y="1670304"/>
            <a:ext cx="5651500" cy="3810000"/>
          </a:xfrm>
          <a:prstGeom prst="rect">
            <a:avLst/>
          </a:prstGeom>
        </p:spPr>
      </p:pic>
    </p:spTree>
    <p:extLst>
      <p:ext uri="{BB962C8B-B14F-4D97-AF65-F5344CB8AC3E}">
        <p14:creationId xmlns:p14="http://schemas.microsoft.com/office/powerpoint/2010/main" val="112802591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CENSUS VS. SAMPLE</a:t>
            </a:r>
            <a:endParaRPr lang="en-US" dirty="0"/>
          </a:p>
        </p:txBody>
      </p:sp>
      <p:sp>
        <p:nvSpPr>
          <p:cNvPr id="3" name="Text Placeholder 2"/>
          <p:cNvSpPr>
            <a:spLocks noGrp="1"/>
          </p:cNvSpPr>
          <p:nvPr>
            <p:ph type="body" sz="quarter" idx="11"/>
          </p:nvPr>
        </p:nvSpPr>
        <p:spPr>
          <a:xfrm>
            <a:off x="671757" y="1658112"/>
            <a:ext cx="8197114" cy="4472213"/>
          </a:xfrm>
        </p:spPr>
        <p:txBody>
          <a:bodyPr/>
          <a:lstStyle/>
          <a:p>
            <a:r>
              <a:rPr lang="en-US" dirty="0" smtClean="0"/>
              <a:t>Census</a:t>
            </a:r>
          </a:p>
          <a:p>
            <a:pPr lvl="1"/>
            <a:r>
              <a:rPr lang="en-US" dirty="0" smtClean="0"/>
              <a:t>A collection of complete information from all members of a population</a:t>
            </a:r>
          </a:p>
          <a:p>
            <a:r>
              <a:rPr lang="en-US" dirty="0" smtClean="0"/>
              <a:t>Sample</a:t>
            </a:r>
          </a:p>
          <a:p>
            <a:pPr lvl="1"/>
            <a:r>
              <a:rPr lang="en-US" dirty="0" smtClean="0"/>
              <a:t>A subsection of a population that is used to infer characteristics of the population</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71980" y="4117340"/>
            <a:ext cx="5143500" cy="2143125"/>
          </a:xfrm>
          <a:prstGeom prst="rect">
            <a:avLst/>
          </a:prstGeom>
        </p:spPr>
      </p:pic>
      <p:sp>
        <p:nvSpPr>
          <p:cNvPr id="6" name="TextBox 5"/>
          <p:cNvSpPr txBox="1"/>
          <p:nvPr/>
        </p:nvSpPr>
        <p:spPr>
          <a:xfrm>
            <a:off x="4852416" y="6294124"/>
            <a:ext cx="2048256" cy="253916"/>
          </a:xfrm>
          <a:prstGeom prst="rect">
            <a:avLst/>
          </a:prstGeom>
          <a:noFill/>
        </p:spPr>
        <p:txBody>
          <a:bodyPr wrap="square" rtlCol="0">
            <a:spAutoFit/>
          </a:bodyPr>
          <a:lstStyle/>
          <a:p>
            <a:r>
              <a:rPr lang="en-US" sz="1050" dirty="0" smtClean="0"/>
              <a:t>Image source: </a:t>
            </a:r>
            <a:r>
              <a:rPr lang="en-US" sz="1050" dirty="0" err="1" smtClean="0"/>
              <a:t>keydifferences.com</a:t>
            </a:r>
            <a:endParaRPr lang="en-US" sz="1050" dirty="0"/>
          </a:p>
        </p:txBody>
      </p:sp>
    </p:spTree>
    <p:extLst>
      <p:ext uri="{BB962C8B-B14F-4D97-AF65-F5344CB8AC3E}">
        <p14:creationId xmlns:p14="http://schemas.microsoft.com/office/powerpoint/2010/main" val="2128993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The demise of RDD</a:t>
            </a:r>
            <a:endParaRPr lang="en-US" dirty="0"/>
          </a:p>
        </p:txBody>
      </p:sp>
      <p:pic>
        <p:nvPicPr>
          <p:cNvPr id="4" name="Picture 3"/>
          <p:cNvPicPr>
            <a:picLocks noChangeAspect="1"/>
          </p:cNvPicPr>
          <p:nvPr/>
        </p:nvPicPr>
        <p:blipFill>
          <a:blip r:embed="rId2"/>
          <a:stretch>
            <a:fillRect/>
          </a:stretch>
        </p:blipFill>
        <p:spPr>
          <a:xfrm>
            <a:off x="671757" y="3608832"/>
            <a:ext cx="5677230" cy="3017519"/>
          </a:xfrm>
          <a:prstGeom prst="rect">
            <a:avLst/>
          </a:prstGeom>
        </p:spPr>
      </p:pic>
      <p:sp>
        <p:nvSpPr>
          <p:cNvPr id="5" name="Text Placeholder 2"/>
          <p:cNvSpPr>
            <a:spLocks noGrp="1"/>
          </p:cNvSpPr>
          <p:nvPr>
            <p:ph type="body" sz="quarter" idx="11"/>
          </p:nvPr>
        </p:nvSpPr>
        <p:spPr>
          <a:xfrm>
            <a:off x="659305" y="1736725"/>
            <a:ext cx="8196210" cy="4015497"/>
          </a:xfrm>
        </p:spPr>
        <p:txBody>
          <a:bodyPr/>
          <a:lstStyle/>
          <a:p>
            <a:r>
              <a:rPr lang="en-US" dirty="0" smtClean="0"/>
              <a:t>The unrooted nature of cell phones makes them difficult to link to a single geographic location</a:t>
            </a:r>
          </a:p>
          <a:p>
            <a:r>
              <a:rPr lang="en-US" dirty="0" smtClean="0"/>
              <a:t>People have become less willing to respond to telephone surveys</a:t>
            </a:r>
          </a:p>
          <a:p>
            <a:pPr lvl="1"/>
            <a:endParaRPr lang="en-US" dirty="0"/>
          </a:p>
        </p:txBody>
      </p:sp>
    </p:spTree>
    <p:extLst>
      <p:ext uri="{BB962C8B-B14F-4D97-AF65-F5344CB8AC3E}">
        <p14:creationId xmlns:p14="http://schemas.microsoft.com/office/powerpoint/2010/main" val="15555486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Address-Based Sampling</a:t>
            </a:r>
            <a:endParaRPr lang="en-US" dirty="0"/>
          </a:p>
        </p:txBody>
      </p:sp>
      <p:sp>
        <p:nvSpPr>
          <p:cNvPr id="3" name="Text Placeholder 2"/>
          <p:cNvSpPr>
            <a:spLocks noGrp="1"/>
          </p:cNvSpPr>
          <p:nvPr>
            <p:ph type="body" sz="quarter" idx="11"/>
          </p:nvPr>
        </p:nvSpPr>
        <p:spPr/>
        <p:txBody>
          <a:bodyPr/>
          <a:lstStyle/>
          <a:p>
            <a:r>
              <a:rPr lang="en-US" dirty="0" smtClean="0"/>
              <a:t>Sampling addresses then individuals within the addresses</a:t>
            </a:r>
          </a:p>
          <a:p>
            <a:r>
              <a:rPr lang="en-US" dirty="0" smtClean="0"/>
              <a:t>Allows for stratification by area </a:t>
            </a:r>
          </a:p>
          <a:p>
            <a:r>
              <a:rPr lang="en-US" dirty="0" smtClean="0"/>
              <a:t>Linking address to telephone number allows for a multi-modal approach to conducting interviews</a:t>
            </a:r>
          </a:p>
          <a:p>
            <a:pPr lvl="1"/>
            <a:r>
              <a:rPr lang="en-US" dirty="0" smtClean="0"/>
              <a:t>Via telephone (cheapest)</a:t>
            </a:r>
          </a:p>
          <a:p>
            <a:pPr lvl="1"/>
            <a:r>
              <a:rPr lang="en-US" dirty="0" smtClean="0"/>
              <a:t>Via mail (also pretty cheap)</a:t>
            </a:r>
          </a:p>
          <a:p>
            <a:pPr lvl="1"/>
            <a:r>
              <a:rPr lang="en-US" dirty="0" smtClean="0"/>
              <a:t>In person (as a last resort)</a:t>
            </a:r>
          </a:p>
          <a:p>
            <a:r>
              <a:rPr lang="en-US" dirty="0" smtClean="0"/>
              <a:t>But where does one get a sampling frame of addresses?</a:t>
            </a:r>
            <a:endParaRPr lang="en-US" dirty="0"/>
          </a:p>
        </p:txBody>
      </p:sp>
    </p:spTree>
    <p:extLst>
      <p:ext uri="{BB962C8B-B14F-4D97-AF65-F5344CB8AC3E}">
        <p14:creationId xmlns:p14="http://schemas.microsoft.com/office/powerpoint/2010/main" val="1910411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Old school listing</a:t>
            </a:r>
            <a:endParaRPr lang="en-US" dirty="0"/>
          </a:p>
        </p:txBody>
      </p:sp>
      <p:pic>
        <p:nvPicPr>
          <p:cNvPr id="4" name="Picture 3"/>
          <p:cNvPicPr>
            <a:picLocks noChangeAspect="1"/>
          </p:cNvPicPr>
          <p:nvPr/>
        </p:nvPicPr>
        <p:blipFill>
          <a:blip r:embed="rId2"/>
          <a:stretch>
            <a:fillRect/>
          </a:stretch>
        </p:blipFill>
        <p:spPr>
          <a:xfrm>
            <a:off x="1565656" y="1734862"/>
            <a:ext cx="5603240" cy="4325578"/>
          </a:xfrm>
          <a:prstGeom prst="rect">
            <a:avLst/>
          </a:prstGeom>
        </p:spPr>
      </p:pic>
    </p:spTree>
    <p:extLst>
      <p:ext uri="{BB962C8B-B14F-4D97-AF65-F5344CB8AC3E}">
        <p14:creationId xmlns:p14="http://schemas.microsoft.com/office/powerpoint/2010/main" val="53478135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Licensing address lists</a:t>
            </a:r>
            <a:endParaRPr lang="en-US" dirty="0"/>
          </a:p>
        </p:txBody>
      </p:sp>
      <p:sp>
        <p:nvSpPr>
          <p:cNvPr id="3" name="Text Placeholder 2"/>
          <p:cNvSpPr>
            <a:spLocks noGrp="1"/>
          </p:cNvSpPr>
          <p:nvPr>
            <p:ph type="body" sz="quarter" idx="11"/>
          </p:nvPr>
        </p:nvSpPr>
        <p:spPr/>
        <p:txBody>
          <a:bodyPr/>
          <a:lstStyle/>
          <a:p>
            <a:r>
              <a:rPr lang="en-US" dirty="0" smtClean="0"/>
              <a:t>United States Postal Service maintains a master list of addresses</a:t>
            </a:r>
          </a:p>
          <a:p>
            <a:r>
              <a:rPr lang="en-US" dirty="0" smtClean="0"/>
              <a:t>US Census uses this list to help conduct censuses</a:t>
            </a:r>
          </a:p>
          <a:p>
            <a:r>
              <a:rPr lang="en-US" dirty="0" smtClean="0"/>
              <a:t>Prohibited from selling the list outright, but will for a price “correct” any list that is mostly accurate</a:t>
            </a:r>
          </a:p>
          <a:p>
            <a:r>
              <a:rPr lang="en-US" dirty="0" smtClean="0"/>
              <a:t>Coupon companies now license address lists to survey research organizations</a:t>
            </a:r>
          </a:p>
          <a:p>
            <a:r>
              <a:rPr lang="en-US" dirty="0" smtClean="0"/>
              <a:t>Assuring quality of these lists and geocoding is key to their effective use in survey research</a:t>
            </a:r>
          </a:p>
          <a:p>
            <a:endParaRPr lang="en-US" dirty="0"/>
          </a:p>
        </p:txBody>
      </p:sp>
    </p:spTree>
    <p:extLst>
      <p:ext uri="{BB962C8B-B14F-4D97-AF65-F5344CB8AC3E}">
        <p14:creationId xmlns:p14="http://schemas.microsoft.com/office/powerpoint/2010/main" val="263896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What goes into survey research?</a:t>
            </a:r>
            <a:endParaRPr lang="en-US" dirty="0"/>
          </a:p>
        </p:txBody>
      </p:sp>
      <p:sp>
        <p:nvSpPr>
          <p:cNvPr id="3" name="Text Placeholder 2"/>
          <p:cNvSpPr>
            <a:spLocks noGrp="1"/>
          </p:cNvSpPr>
          <p:nvPr>
            <p:ph type="body" sz="quarter" idx="11"/>
          </p:nvPr>
        </p:nvSpPr>
        <p:spPr>
          <a:xfrm>
            <a:off x="671757" y="1633728"/>
            <a:ext cx="8197114" cy="4496597"/>
          </a:xfrm>
        </p:spPr>
        <p:txBody>
          <a:bodyPr/>
          <a:lstStyle/>
          <a:p>
            <a:r>
              <a:rPr lang="en-US" dirty="0" smtClean="0"/>
              <a:t>Designing and implementing sampling strategies</a:t>
            </a:r>
          </a:p>
          <a:p>
            <a:r>
              <a:rPr lang="en-US" dirty="0" smtClean="0"/>
              <a:t>Creating questionnaires</a:t>
            </a:r>
          </a:p>
          <a:p>
            <a:r>
              <a:rPr lang="en-US" dirty="0" smtClean="0"/>
              <a:t>Conducting Interviews</a:t>
            </a:r>
          </a:p>
          <a:p>
            <a:r>
              <a:rPr lang="en-US" dirty="0" smtClean="0"/>
              <a:t>Training Interviewers</a:t>
            </a:r>
          </a:p>
          <a:p>
            <a:r>
              <a:rPr lang="en-US" dirty="0" smtClean="0"/>
              <a:t>Monitoring data collection effort (response rates, costs per complete, and so on)</a:t>
            </a:r>
          </a:p>
          <a:p>
            <a:r>
              <a:rPr lang="en-US" dirty="0" smtClean="0"/>
              <a:t>Cleaning data and assigning proper weights</a:t>
            </a:r>
          </a:p>
          <a:p>
            <a:r>
              <a:rPr lang="en-US" dirty="0" smtClean="0"/>
              <a:t>Delivering data</a:t>
            </a:r>
          </a:p>
          <a:p>
            <a:r>
              <a:rPr lang="en-US" dirty="0" smtClean="0"/>
              <a:t>Competing for contracts</a:t>
            </a:r>
          </a:p>
          <a:p>
            <a:r>
              <a:rPr lang="en-US" dirty="0" smtClean="0"/>
              <a:t>Hiring people</a:t>
            </a:r>
            <a:endParaRPr lang="en-US" dirty="0"/>
          </a:p>
        </p:txBody>
      </p:sp>
    </p:spTree>
    <p:extLst>
      <p:ext uri="{BB962C8B-B14F-4D97-AF65-F5344CB8AC3E}">
        <p14:creationId xmlns:p14="http://schemas.microsoft.com/office/powerpoint/2010/main" val="1580325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Where might error creep in?</a:t>
            </a:r>
            <a:endParaRPr lang="en-US" dirty="0"/>
          </a:p>
        </p:txBody>
      </p:sp>
      <p:sp>
        <p:nvSpPr>
          <p:cNvPr id="4" name="Text Placeholder 3"/>
          <p:cNvSpPr>
            <a:spLocks noGrp="1"/>
          </p:cNvSpPr>
          <p:nvPr>
            <p:ph type="body" sz="quarter" idx="12"/>
          </p:nvPr>
        </p:nvSpPr>
        <p:spPr/>
        <p:txBody>
          <a:bodyPr/>
          <a:lstStyle/>
          <a:p>
            <a:r>
              <a:rPr lang="en-US" dirty="0" smtClean="0"/>
              <a:t>The Total Survey Error Approach</a:t>
            </a:r>
            <a:endParaRPr lang="en-US" dirty="0"/>
          </a:p>
        </p:txBody>
      </p:sp>
      <p:pic>
        <p:nvPicPr>
          <p:cNvPr id="5" name="Picture 4"/>
          <p:cNvPicPr>
            <a:picLocks noChangeAspect="1"/>
          </p:cNvPicPr>
          <p:nvPr/>
        </p:nvPicPr>
        <p:blipFill>
          <a:blip r:embed="rId2"/>
          <a:stretch>
            <a:fillRect/>
          </a:stretch>
        </p:blipFill>
        <p:spPr>
          <a:xfrm>
            <a:off x="671757" y="2508997"/>
            <a:ext cx="6518751" cy="3792728"/>
          </a:xfrm>
          <a:prstGeom prst="rect">
            <a:avLst/>
          </a:prstGeom>
        </p:spPr>
      </p:pic>
    </p:spTree>
    <p:extLst>
      <p:ext uri="{BB962C8B-B14F-4D97-AF65-F5344CB8AC3E}">
        <p14:creationId xmlns:p14="http://schemas.microsoft.com/office/powerpoint/2010/main" val="100299562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So using this chart as a guide, let’s try to answer:</a:t>
            </a:r>
            <a:endParaRPr lang="en-US" dirty="0"/>
          </a:p>
        </p:txBody>
      </p:sp>
      <p:sp>
        <p:nvSpPr>
          <p:cNvPr id="4" name="Text Placeholder 3"/>
          <p:cNvSpPr>
            <a:spLocks noGrp="1"/>
          </p:cNvSpPr>
          <p:nvPr>
            <p:ph type="body" sz="quarter" idx="12"/>
          </p:nvPr>
        </p:nvSpPr>
        <p:spPr/>
        <p:txBody>
          <a:bodyPr/>
          <a:lstStyle/>
          <a:p>
            <a:r>
              <a:rPr lang="en-US" dirty="0" smtClean="0"/>
              <a:t>How might the election polls (in WI, MI</a:t>
            </a:r>
            <a:r>
              <a:rPr lang="en-US" dirty="0"/>
              <a:t> </a:t>
            </a:r>
            <a:r>
              <a:rPr lang="en-US" dirty="0" smtClean="0"/>
              <a:t>and PA) have gone wrong?</a:t>
            </a:r>
            <a:endParaRPr lang="en-US" dirty="0"/>
          </a:p>
        </p:txBody>
      </p:sp>
      <p:pic>
        <p:nvPicPr>
          <p:cNvPr id="5" name="Picture 4"/>
          <p:cNvPicPr>
            <a:picLocks noChangeAspect="1"/>
          </p:cNvPicPr>
          <p:nvPr/>
        </p:nvPicPr>
        <p:blipFill>
          <a:blip r:embed="rId2"/>
          <a:stretch>
            <a:fillRect/>
          </a:stretch>
        </p:blipFill>
        <p:spPr>
          <a:xfrm>
            <a:off x="671757" y="2655301"/>
            <a:ext cx="6518751" cy="3792728"/>
          </a:xfrm>
          <a:prstGeom prst="rect">
            <a:avLst/>
          </a:prstGeom>
        </p:spPr>
      </p:pic>
    </p:spTree>
    <p:extLst>
      <p:ext uri="{BB962C8B-B14F-4D97-AF65-F5344CB8AC3E}">
        <p14:creationId xmlns:p14="http://schemas.microsoft.com/office/powerpoint/2010/main" val="82911532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Current State of Survey Research</a:t>
            </a:r>
            <a:endParaRPr lang="en-US" dirty="0"/>
          </a:p>
        </p:txBody>
      </p:sp>
      <p:sp>
        <p:nvSpPr>
          <p:cNvPr id="3" name="Text Placeholder 2"/>
          <p:cNvSpPr>
            <a:spLocks noGrp="1"/>
          </p:cNvSpPr>
          <p:nvPr>
            <p:ph type="body" sz="quarter" idx="11"/>
          </p:nvPr>
        </p:nvSpPr>
        <p:spPr>
          <a:xfrm>
            <a:off x="671757" y="1633728"/>
            <a:ext cx="8197114" cy="4496597"/>
          </a:xfrm>
        </p:spPr>
        <p:txBody>
          <a:bodyPr/>
          <a:lstStyle/>
          <a:p>
            <a:r>
              <a:rPr lang="en-US" dirty="0" smtClean="0"/>
              <a:t>It seems old fashioned</a:t>
            </a:r>
          </a:p>
          <a:p>
            <a:r>
              <a:rPr lang="en-US" dirty="0" smtClean="0"/>
              <a:t>It </a:t>
            </a:r>
            <a:r>
              <a:rPr lang="en-US" i="1" dirty="0" smtClean="0"/>
              <a:t>is </a:t>
            </a:r>
            <a:r>
              <a:rPr lang="en-US" dirty="0" smtClean="0"/>
              <a:t>old fashioned</a:t>
            </a:r>
          </a:p>
          <a:p>
            <a:r>
              <a:rPr lang="en-US" dirty="0" smtClean="0"/>
              <a:t>But it also remains the gold standard in (quantitative) social science research</a:t>
            </a:r>
          </a:p>
          <a:p>
            <a:endParaRPr lang="en-US" dirty="0"/>
          </a:p>
          <a:p>
            <a:r>
              <a:rPr lang="en-US" dirty="0" smtClean="0"/>
              <a:t>On the other hand, there’s growing amounts of “ambient” data that might be able to replace survey research</a:t>
            </a:r>
          </a:p>
          <a:p>
            <a:r>
              <a:rPr lang="en-US" dirty="0" smtClean="0"/>
              <a:t>Perhaps an argument could be made from a measurement perspective that it’s better not to ask anyone anything, if you can avoid it</a:t>
            </a:r>
          </a:p>
          <a:p>
            <a:endParaRPr lang="en-US" dirty="0"/>
          </a:p>
        </p:txBody>
      </p:sp>
    </p:spTree>
    <p:extLst>
      <p:ext uri="{BB962C8B-B14F-4D97-AF65-F5344CB8AC3E}">
        <p14:creationId xmlns:p14="http://schemas.microsoft.com/office/powerpoint/2010/main" val="271712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Trust and Paranoia</a:t>
            </a:r>
            <a:endParaRPr lang="en-US" dirty="0"/>
          </a:p>
        </p:txBody>
      </p:sp>
      <p:sp>
        <p:nvSpPr>
          <p:cNvPr id="3" name="Text Placeholder 2"/>
          <p:cNvSpPr>
            <a:spLocks noGrp="1"/>
          </p:cNvSpPr>
          <p:nvPr>
            <p:ph type="body" sz="quarter" idx="11"/>
          </p:nvPr>
        </p:nvSpPr>
        <p:spPr>
          <a:xfrm>
            <a:off x="671757" y="1658112"/>
            <a:ext cx="8197114" cy="4472213"/>
          </a:xfrm>
        </p:spPr>
        <p:txBody>
          <a:bodyPr/>
          <a:lstStyle/>
          <a:p>
            <a:r>
              <a:rPr lang="en-US" dirty="0" smtClean="0"/>
              <a:t>People are increasingly worried about privacy and confidentiality</a:t>
            </a:r>
          </a:p>
          <a:p>
            <a:r>
              <a:rPr lang="en-US" dirty="0" smtClean="0"/>
              <a:t>But are survey research organizations the proper target?</a:t>
            </a:r>
          </a:p>
          <a:p>
            <a:r>
              <a:rPr lang="en-US" dirty="0" smtClean="0"/>
              <a:t>Maybe! </a:t>
            </a:r>
            <a:endParaRPr lang="en-US" dirty="0"/>
          </a:p>
          <a:p>
            <a:r>
              <a:rPr lang="en-US" dirty="0" smtClean="0"/>
              <a:t>I personally don’t think so:</a:t>
            </a:r>
          </a:p>
          <a:p>
            <a:r>
              <a:rPr lang="en-US" dirty="0" smtClean="0"/>
              <a:t>Market research organizations, credit rating agencies, background check companies all compile and sell information about individuals and households</a:t>
            </a:r>
          </a:p>
        </p:txBody>
      </p:sp>
    </p:spTree>
    <p:extLst>
      <p:ext uri="{BB962C8B-B14F-4D97-AF65-F5344CB8AC3E}">
        <p14:creationId xmlns:p14="http://schemas.microsoft.com/office/powerpoint/2010/main" val="494058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Big Data: Panacea or Diversion?</a:t>
            </a:r>
            <a:endParaRPr lang="en-US" dirty="0"/>
          </a:p>
        </p:txBody>
      </p:sp>
      <p:sp>
        <p:nvSpPr>
          <p:cNvPr id="3" name="Text Placeholder 2"/>
          <p:cNvSpPr>
            <a:spLocks noGrp="1"/>
          </p:cNvSpPr>
          <p:nvPr>
            <p:ph type="body" sz="quarter" idx="11"/>
          </p:nvPr>
        </p:nvSpPr>
        <p:spPr>
          <a:xfrm>
            <a:off x="671757" y="1658112"/>
            <a:ext cx="8197114" cy="4472213"/>
          </a:xfrm>
        </p:spPr>
        <p:txBody>
          <a:bodyPr/>
          <a:lstStyle/>
          <a:p>
            <a:r>
              <a:rPr lang="en-US" dirty="0" smtClean="0"/>
              <a:t>There’s a lot of hype</a:t>
            </a:r>
          </a:p>
          <a:p>
            <a:r>
              <a:rPr lang="en-US" dirty="0"/>
              <a:t>B</a:t>
            </a:r>
            <a:r>
              <a:rPr lang="en-US" dirty="0" smtClean="0"/>
              <a:t>ut issues about representation and measurement remain prevalent</a:t>
            </a:r>
          </a:p>
          <a:p>
            <a:r>
              <a:rPr lang="en-US" dirty="0" smtClean="0"/>
              <a:t>Some of my work in graduate school explores the possibility of using certain kinds of social media data for generating demographic (geodemographic) estimates</a:t>
            </a:r>
            <a:endParaRPr lang="en-US" dirty="0"/>
          </a:p>
        </p:txBody>
      </p:sp>
    </p:spTree>
    <p:extLst>
      <p:ext uri="{BB962C8B-B14F-4D97-AF65-F5344CB8AC3E}">
        <p14:creationId xmlns:p14="http://schemas.microsoft.com/office/powerpoint/2010/main" val="540710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CENSUS VS. SAMPLE: SOME FOLLOW-UPS</a:t>
            </a:r>
            <a:endParaRPr lang="en-US" dirty="0"/>
          </a:p>
        </p:txBody>
      </p:sp>
      <p:sp>
        <p:nvSpPr>
          <p:cNvPr id="3" name="Text Placeholder 2"/>
          <p:cNvSpPr>
            <a:spLocks noGrp="1"/>
          </p:cNvSpPr>
          <p:nvPr>
            <p:ph type="body" sz="quarter" idx="11"/>
          </p:nvPr>
        </p:nvSpPr>
        <p:spPr>
          <a:xfrm>
            <a:off x="671757" y="1767840"/>
            <a:ext cx="8197114" cy="4362485"/>
          </a:xfrm>
        </p:spPr>
        <p:txBody>
          <a:bodyPr/>
          <a:lstStyle/>
          <a:p>
            <a:r>
              <a:rPr lang="en-US" dirty="0" smtClean="0"/>
              <a:t>Which is more economical?</a:t>
            </a:r>
          </a:p>
          <a:p>
            <a:r>
              <a:rPr lang="en-US" dirty="0" smtClean="0"/>
              <a:t>Which is more accurate?</a:t>
            </a:r>
          </a:p>
          <a:p>
            <a:r>
              <a:rPr lang="en-US" dirty="0" smtClean="0"/>
              <a:t>Which would a statistician prefer?</a:t>
            </a:r>
          </a:p>
          <a:p>
            <a:r>
              <a:rPr lang="en-US" i="1" dirty="0" smtClean="0"/>
              <a:t>Samples allow for the quantification of uncertainty</a:t>
            </a:r>
          </a:p>
          <a:p>
            <a:r>
              <a:rPr lang="en-US" dirty="0" smtClean="0"/>
              <a:t>Which would a computer scientist prefer?</a:t>
            </a:r>
          </a:p>
          <a:p>
            <a:r>
              <a:rPr lang="en-US" i="1" dirty="0" smtClean="0"/>
              <a:t>Censuses allow for the analysis of more nuanced trends</a:t>
            </a:r>
            <a:endParaRPr lang="en-US" i="1" dirty="0"/>
          </a:p>
        </p:txBody>
      </p:sp>
    </p:spTree>
    <p:extLst>
      <p:ext uri="{BB962C8B-B14F-4D97-AF65-F5344CB8AC3E}">
        <p14:creationId xmlns:p14="http://schemas.microsoft.com/office/powerpoint/2010/main" val="254161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Using geo-tagged tweets to estimate internal migration</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0301" y="944860"/>
            <a:ext cx="3744468" cy="5913139"/>
          </a:xfrm>
          <a:prstGeom prst="rect">
            <a:avLst/>
          </a:prstGeom>
        </p:spPr>
      </p:pic>
    </p:spTree>
    <p:extLst>
      <p:ext uri="{BB962C8B-B14F-4D97-AF65-F5344CB8AC3E}">
        <p14:creationId xmlns:p14="http://schemas.microsoft.com/office/powerpoint/2010/main" val="26471571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Using geo-tagged tweets to estimate internal migration</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81400" y="1295400"/>
            <a:ext cx="5562600" cy="5562600"/>
          </a:xfrm>
          <a:prstGeom prst="rect">
            <a:avLst/>
          </a:prstGeom>
        </p:spPr>
      </p:pic>
      <p:pic>
        <p:nvPicPr>
          <p:cNvPr id="6" name="Picture 5"/>
          <p:cNvPicPr>
            <a:picLocks noChangeAspect="1"/>
          </p:cNvPicPr>
          <p:nvPr/>
        </p:nvPicPr>
        <p:blipFill>
          <a:blip r:embed="rId3"/>
          <a:stretch>
            <a:fillRect/>
          </a:stretch>
        </p:blipFill>
        <p:spPr>
          <a:xfrm>
            <a:off x="0" y="1773428"/>
            <a:ext cx="3457050" cy="1987804"/>
          </a:xfrm>
          <a:prstGeom prst="rect">
            <a:avLst/>
          </a:prstGeom>
        </p:spPr>
      </p:pic>
    </p:spTree>
    <p:extLst>
      <p:ext uri="{BB962C8B-B14F-4D97-AF65-F5344CB8AC3E}">
        <p14:creationId xmlns:p14="http://schemas.microsoft.com/office/powerpoint/2010/main" val="12557511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The parable of Google Flu</a:t>
            </a:r>
            <a:endParaRPr lang="en-US" dirty="0"/>
          </a:p>
        </p:txBody>
      </p:sp>
      <p:sp>
        <p:nvSpPr>
          <p:cNvPr id="3" name="Text Placeholder 2"/>
          <p:cNvSpPr>
            <a:spLocks noGrp="1"/>
          </p:cNvSpPr>
          <p:nvPr>
            <p:ph type="body" sz="quarter" idx="11"/>
          </p:nvPr>
        </p:nvSpPr>
        <p:spPr>
          <a:xfrm>
            <a:off x="671757" y="1572768"/>
            <a:ext cx="8197114" cy="4557557"/>
          </a:xfrm>
        </p:spPr>
        <p:txBody>
          <a:bodyPr/>
          <a:lstStyle/>
          <a:p>
            <a:r>
              <a:rPr lang="en-US" dirty="0" smtClean="0"/>
              <a:t>The purpose was to link search terms with CDC-estimated rates of flu to produce more timely estimates of rates of flu</a:t>
            </a:r>
          </a:p>
          <a:p>
            <a:r>
              <a:rPr lang="en-US" dirty="0" smtClean="0"/>
              <a:t>The trouble was separating key terms that were related to the flu and those that were simply related to the seasonality of the flu (</a:t>
            </a:r>
            <a:r>
              <a:rPr lang="en-US" dirty="0" err="1" smtClean="0"/>
              <a:t>e.g</a:t>
            </a:r>
            <a:r>
              <a:rPr lang="en-US" dirty="0" smtClean="0"/>
              <a:t> high school basketball)</a:t>
            </a:r>
          </a:p>
          <a:p>
            <a:r>
              <a:rPr lang="en-US" dirty="0" smtClean="0"/>
              <a:t>Google Flu Trends missed non-seasonal H1N1 outbreak</a:t>
            </a:r>
            <a:endParaRPr lang="en-US" dirty="0"/>
          </a:p>
        </p:txBody>
      </p:sp>
      <p:pic>
        <p:nvPicPr>
          <p:cNvPr id="5" name="Picture 4"/>
          <p:cNvPicPr>
            <a:picLocks noChangeAspect="1"/>
          </p:cNvPicPr>
          <p:nvPr/>
        </p:nvPicPr>
        <p:blipFill>
          <a:blip r:embed="rId2"/>
          <a:stretch>
            <a:fillRect/>
          </a:stretch>
        </p:blipFill>
        <p:spPr>
          <a:xfrm>
            <a:off x="1273048" y="4095330"/>
            <a:ext cx="4908296" cy="2762669"/>
          </a:xfrm>
          <a:prstGeom prst="rect">
            <a:avLst/>
          </a:prstGeom>
        </p:spPr>
      </p:pic>
    </p:spTree>
    <p:extLst>
      <p:ext uri="{BB962C8B-B14F-4D97-AF65-F5344CB8AC3E}">
        <p14:creationId xmlns:p14="http://schemas.microsoft.com/office/powerpoint/2010/main" val="4923178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The parable of Google </a:t>
            </a:r>
            <a:r>
              <a:rPr lang="en-US" dirty="0" smtClean="0"/>
              <a:t>Flu (cont’d)</a:t>
            </a:r>
            <a:endParaRPr lang="en-US" dirty="0"/>
          </a:p>
        </p:txBody>
      </p:sp>
      <p:sp>
        <p:nvSpPr>
          <p:cNvPr id="3" name="Text Placeholder 2"/>
          <p:cNvSpPr>
            <a:spLocks noGrp="1"/>
          </p:cNvSpPr>
          <p:nvPr>
            <p:ph type="body" sz="quarter" idx="11"/>
          </p:nvPr>
        </p:nvSpPr>
        <p:spPr>
          <a:xfrm>
            <a:off x="671757" y="1633728"/>
            <a:ext cx="8197114" cy="4496597"/>
          </a:xfrm>
        </p:spPr>
        <p:txBody>
          <a:bodyPr/>
          <a:lstStyle/>
          <a:p>
            <a:r>
              <a:rPr lang="en-US" dirty="0" smtClean="0"/>
              <a:t>Relied on the assumption that search volume is associated with phenomenon of interest (</a:t>
            </a:r>
            <a:r>
              <a:rPr lang="en-US" dirty="0" err="1" smtClean="0"/>
              <a:t>ie</a:t>
            </a:r>
            <a:r>
              <a:rPr lang="en-US" dirty="0" smtClean="0"/>
              <a:t> having the flu)</a:t>
            </a:r>
          </a:p>
          <a:p>
            <a:r>
              <a:rPr lang="en-US" dirty="0" smtClean="0"/>
              <a:t>But ignored the ways in which search behavior is manipulated by Google, especially via advertising and search algorithm tweaking</a:t>
            </a:r>
            <a:endParaRPr lang="en-US" dirty="0"/>
          </a:p>
        </p:txBody>
      </p:sp>
    </p:spTree>
    <p:extLst>
      <p:ext uri="{BB962C8B-B14F-4D97-AF65-F5344CB8AC3E}">
        <p14:creationId xmlns:p14="http://schemas.microsoft.com/office/powerpoint/2010/main" val="10442724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Final Question(s):</a:t>
            </a:r>
            <a:endParaRPr lang="en-US" dirty="0"/>
          </a:p>
        </p:txBody>
      </p:sp>
      <p:sp>
        <p:nvSpPr>
          <p:cNvPr id="3" name="Text Placeholder 2"/>
          <p:cNvSpPr>
            <a:spLocks noGrp="1"/>
          </p:cNvSpPr>
          <p:nvPr>
            <p:ph type="body" sz="quarter" idx="11"/>
          </p:nvPr>
        </p:nvSpPr>
        <p:spPr>
          <a:xfrm>
            <a:off x="671757" y="1548384"/>
            <a:ext cx="8197114" cy="4581941"/>
          </a:xfrm>
        </p:spPr>
        <p:txBody>
          <a:bodyPr/>
          <a:lstStyle/>
          <a:p>
            <a:r>
              <a:rPr lang="en-US" dirty="0" smtClean="0"/>
              <a:t>What are some questions that you think could reliably be answered using ‘big data’/social media data? Why?</a:t>
            </a:r>
          </a:p>
          <a:p>
            <a:endParaRPr lang="en-US" dirty="0"/>
          </a:p>
          <a:p>
            <a:r>
              <a:rPr lang="en-US" dirty="0" smtClean="0"/>
              <a:t>What are some questions that you think could NOT reliably be answered using ‘big data’/social media data? Why?</a:t>
            </a:r>
          </a:p>
          <a:p>
            <a:endParaRPr lang="en-US" dirty="0"/>
          </a:p>
          <a:p>
            <a:r>
              <a:rPr lang="en-US" dirty="0" smtClean="0"/>
              <a:t>How and why might the balance between these two realms shift over time? </a:t>
            </a:r>
            <a:endParaRPr lang="en-US" dirty="0"/>
          </a:p>
        </p:txBody>
      </p:sp>
    </p:spTree>
    <p:extLst>
      <p:ext uri="{BB962C8B-B14F-4D97-AF65-F5344CB8AC3E}">
        <p14:creationId xmlns:p14="http://schemas.microsoft.com/office/powerpoint/2010/main" val="1649604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Feel free to email me and questions</a:t>
            </a:r>
            <a:endParaRPr lang="en-US" dirty="0"/>
          </a:p>
        </p:txBody>
      </p:sp>
      <p:sp>
        <p:nvSpPr>
          <p:cNvPr id="3" name="Text Placeholder 2"/>
          <p:cNvSpPr>
            <a:spLocks noGrp="1"/>
          </p:cNvSpPr>
          <p:nvPr>
            <p:ph type="body" sz="quarter" idx="11"/>
          </p:nvPr>
        </p:nvSpPr>
        <p:spPr/>
        <p:txBody>
          <a:bodyPr/>
          <a:lstStyle/>
          <a:p>
            <a:r>
              <a:rPr lang="en-US" dirty="0" err="1" smtClean="0"/>
              <a:t>fiorio@uw.edu</a:t>
            </a:r>
            <a:endParaRPr lang="en-US" dirty="0"/>
          </a:p>
          <a:p>
            <a:endParaRPr lang="en-US" dirty="0"/>
          </a:p>
        </p:txBody>
      </p:sp>
      <p:sp>
        <p:nvSpPr>
          <p:cNvPr id="4" name="Text Placeholder 3"/>
          <p:cNvSpPr>
            <a:spLocks noGrp="1"/>
          </p:cNvSpPr>
          <p:nvPr>
            <p:ph type="body" sz="quarter" idx="12"/>
          </p:nvPr>
        </p:nvSpPr>
        <p:spPr/>
        <p:txBody>
          <a:bodyPr/>
          <a:lstStyle/>
          <a:p>
            <a:r>
              <a:rPr lang="en-US" dirty="0" smtClean="0"/>
              <a:t>Lee Fiorio </a:t>
            </a:r>
            <a:endParaRPr lang="en-US" dirty="0"/>
          </a:p>
        </p:txBody>
      </p:sp>
    </p:spTree>
    <p:extLst>
      <p:ext uri="{BB962C8B-B14F-4D97-AF65-F5344CB8AC3E}">
        <p14:creationId xmlns:p14="http://schemas.microsoft.com/office/powerpoint/2010/main" val="381934768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ABOUT ME</a:t>
            </a:r>
            <a:endParaRPr lang="en-US" dirty="0"/>
          </a:p>
        </p:txBody>
      </p:sp>
      <p:sp>
        <p:nvSpPr>
          <p:cNvPr id="3" name="Text Placeholder 2"/>
          <p:cNvSpPr>
            <a:spLocks noGrp="1"/>
          </p:cNvSpPr>
          <p:nvPr>
            <p:ph type="body" sz="quarter" idx="11"/>
          </p:nvPr>
        </p:nvSpPr>
        <p:spPr/>
        <p:txBody>
          <a:bodyPr/>
          <a:lstStyle/>
          <a:p>
            <a:r>
              <a:rPr lang="en-US" dirty="0" smtClean="0"/>
              <a:t>Originally from the Chicago area</a:t>
            </a:r>
          </a:p>
          <a:p>
            <a:r>
              <a:rPr lang="en-US" dirty="0" smtClean="0"/>
              <a:t>Attended McGill University in Montréal, Canada from 2005 to 2009</a:t>
            </a:r>
          </a:p>
          <a:p>
            <a:r>
              <a:rPr lang="en-US" dirty="0" smtClean="0"/>
              <a:t>Majored in Geography</a:t>
            </a:r>
          </a:p>
          <a:p>
            <a:r>
              <a:rPr lang="en-US" dirty="0" smtClean="0"/>
              <a:t>Minors in Economics and Statistics</a:t>
            </a:r>
          </a:p>
          <a:p>
            <a:r>
              <a:rPr lang="en-US" dirty="0" smtClean="0"/>
              <a:t>Wrote an honors thesis on the changing geographic distribution of different ethnic groups in Canada, 1901 to 2001</a:t>
            </a:r>
            <a:endParaRPr lang="en-US" dirty="0" smtClean="0"/>
          </a:p>
        </p:txBody>
      </p:sp>
    </p:spTree>
    <p:extLst>
      <p:ext uri="{BB962C8B-B14F-4D97-AF65-F5344CB8AC3E}">
        <p14:creationId xmlns:p14="http://schemas.microsoft.com/office/powerpoint/2010/main" val="2890978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ABOUT ME</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77569" y="1638951"/>
            <a:ext cx="5487564" cy="4115673"/>
          </a:xfrm>
          <a:prstGeom prst="rect">
            <a:avLst/>
          </a:prstGeom>
        </p:spPr>
      </p:pic>
    </p:spTree>
    <p:extLst>
      <p:ext uri="{BB962C8B-B14F-4D97-AF65-F5344CB8AC3E}">
        <p14:creationId xmlns:p14="http://schemas.microsoft.com/office/powerpoint/2010/main" val="40384681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ABOUT ME</a:t>
            </a:r>
            <a:endParaRPr lang="en-US" dirty="0"/>
          </a:p>
        </p:txBody>
      </p:sp>
      <p:sp>
        <p:nvSpPr>
          <p:cNvPr id="3" name="Text Placeholder 2"/>
          <p:cNvSpPr>
            <a:spLocks noGrp="1"/>
          </p:cNvSpPr>
          <p:nvPr>
            <p:ph type="body" sz="quarter" idx="11"/>
          </p:nvPr>
        </p:nvSpPr>
        <p:spPr/>
        <p:txBody>
          <a:bodyPr/>
          <a:lstStyle/>
          <a:p>
            <a:r>
              <a:rPr lang="en-US" dirty="0" smtClean="0"/>
              <a:t>Moved back to Chicago</a:t>
            </a:r>
          </a:p>
          <a:p>
            <a:r>
              <a:rPr lang="en-US" dirty="0" smtClean="0"/>
              <a:t>Interviewed at company called NORC</a:t>
            </a:r>
          </a:p>
          <a:p>
            <a:r>
              <a:rPr lang="en-US" dirty="0" smtClean="0"/>
              <a:t>Was hired as a “Research Assistant” in the Statistics Department (Fall 2009)</a:t>
            </a:r>
          </a:p>
          <a:p>
            <a:r>
              <a:rPr lang="en-US" dirty="0" smtClean="0"/>
              <a:t>Ended up working at NORC for almost 5 years (until Summer of 2014)</a:t>
            </a:r>
          </a:p>
          <a:p>
            <a:endParaRPr lang="en-US" dirty="0"/>
          </a:p>
        </p:txBody>
      </p:sp>
    </p:spTree>
    <p:extLst>
      <p:ext uri="{BB962C8B-B14F-4D97-AF65-F5344CB8AC3E}">
        <p14:creationId xmlns:p14="http://schemas.microsoft.com/office/powerpoint/2010/main" val="857166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What is NORC at the University of Chicago?</a:t>
            </a:r>
            <a:endParaRPr lang="en-US" dirty="0"/>
          </a:p>
        </p:txBody>
      </p:sp>
      <p:sp>
        <p:nvSpPr>
          <p:cNvPr id="3" name="Text Placeholder 2"/>
          <p:cNvSpPr>
            <a:spLocks noGrp="1"/>
          </p:cNvSpPr>
          <p:nvPr>
            <p:ph type="body" sz="quarter" idx="11"/>
          </p:nvPr>
        </p:nvSpPr>
        <p:spPr>
          <a:xfrm>
            <a:off x="671757" y="1670305"/>
            <a:ext cx="8197114" cy="3820916"/>
          </a:xfrm>
        </p:spPr>
        <p:txBody>
          <a:bodyPr/>
          <a:lstStyle/>
          <a:p>
            <a:r>
              <a:rPr lang="en-US" dirty="0"/>
              <a:t>NORC at the University of Chicago is an </a:t>
            </a:r>
            <a:r>
              <a:rPr lang="en-US" dirty="0" smtClean="0"/>
              <a:t>independent, non-profit research institution</a:t>
            </a:r>
            <a:r>
              <a:rPr lang="is-IS" dirty="0" smtClean="0"/>
              <a:t>…</a:t>
            </a:r>
            <a:r>
              <a:rPr lang="en-US" dirty="0" smtClean="0"/>
              <a:t> </a:t>
            </a:r>
          </a:p>
          <a:p>
            <a:r>
              <a:rPr lang="en-US" dirty="0" smtClean="0"/>
              <a:t>...“that </a:t>
            </a:r>
            <a:r>
              <a:rPr lang="en-US" dirty="0"/>
              <a:t>delivers reliable data and rigorous analysis to guide critical programmatic, business, and policy decisions</a:t>
            </a:r>
            <a:r>
              <a:rPr lang="en-US" dirty="0" smtClean="0"/>
              <a:t>.”</a:t>
            </a:r>
          </a:p>
          <a:p>
            <a:r>
              <a:rPr lang="en-US" dirty="0"/>
              <a:t> </a:t>
            </a:r>
            <a:r>
              <a:rPr lang="en-US" dirty="0" smtClean="0"/>
              <a:t>Five main research areas:</a:t>
            </a:r>
          </a:p>
          <a:p>
            <a:pPr lvl="1"/>
            <a:r>
              <a:rPr lang="en-US" dirty="0"/>
              <a:t>E</a:t>
            </a:r>
            <a:r>
              <a:rPr lang="en-US" dirty="0" smtClean="0"/>
              <a:t>conomics</a:t>
            </a:r>
            <a:r>
              <a:rPr lang="en-US" dirty="0"/>
              <a:t>, Markets, and the </a:t>
            </a:r>
            <a:r>
              <a:rPr lang="en-US" dirty="0" smtClean="0"/>
              <a:t>Workforce</a:t>
            </a:r>
          </a:p>
          <a:p>
            <a:pPr lvl="1"/>
            <a:r>
              <a:rPr lang="en-US" dirty="0" smtClean="0"/>
              <a:t>Education</a:t>
            </a:r>
            <a:r>
              <a:rPr lang="en-US" dirty="0"/>
              <a:t>, Training, and </a:t>
            </a:r>
            <a:r>
              <a:rPr lang="en-US" dirty="0" smtClean="0"/>
              <a:t>Learning</a:t>
            </a:r>
          </a:p>
          <a:p>
            <a:pPr lvl="1"/>
            <a:r>
              <a:rPr lang="en-US" dirty="0" smtClean="0"/>
              <a:t>Global Development</a:t>
            </a:r>
          </a:p>
          <a:p>
            <a:pPr lvl="1"/>
            <a:r>
              <a:rPr lang="en-US" dirty="0" smtClean="0"/>
              <a:t>Health </a:t>
            </a:r>
            <a:r>
              <a:rPr lang="en-US" dirty="0"/>
              <a:t>and </a:t>
            </a:r>
            <a:r>
              <a:rPr lang="en-US" dirty="0" smtClean="0"/>
              <a:t>Well-Being</a:t>
            </a:r>
          </a:p>
          <a:p>
            <a:pPr lvl="1"/>
            <a:r>
              <a:rPr lang="en-US" dirty="0" smtClean="0"/>
              <a:t>Society</a:t>
            </a:r>
            <a:r>
              <a:rPr lang="en-US" dirty="0"/>
              <a:t>, Media, and Public Affairs.</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671504"/>
            <a:ext cx="4888992" cy="1186495"/>
          </a:xfrm>
          <a:prstGeom prst="rect">
            <a:avLst/>
          </a:prstGeom>
        </p:spPr>
      </p:pic>
    </p:spTree>
    <p:extLst>
      <p:ext uri="{BB962C8B-B14F-4D97-AF65-F5344CB8AC3E}">
        <p14:creationId xmlns:p14="http://schemas.microsoft.com/office/powerpoint/2010/main" val="1743565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a:bodyPr>
          <a:lstStyle/>
          <a:p>
            <a:r>
              <a:rPr lang="en-US" sz="2800" dirty="0" smtClean="0"/>
              <a:t>But what is NORC at the University of Chicago </a:t>
            </a:r>
            <a:r>
              <a:rPr lang="en-US" sz="2800" i="1" dirty="0" smtClean="0"/>
              <a:t>really?</a:t>
            </a:r>
            <a:endParaRPr lang="en-US" sz="2800" dirty="0"/>
          </a:p>
        </p:txBody>
      </p:sp>
      <p:sp>
        <p:nvSpPr>
          <p:cNvPr id="3" name="Text Placeholder 2"/>
          <p:cNvSpPr>
            <a:spLocks noGrp="1"/>
          </p:cNvSpPr>
          <p:nvPr>
            <p:ph type="body" sz="quarter" idx="11"/>
          </p:nvPr>
        </p:nvSpPr>
        <p:spPr>
          <a:xfrm>
            <a:off x="671757" y="1621536"/>
            <a:ext cx="8197114" cy="4508789"/>
          </a:xfrm>
        </p:spPr>
        <p:txBody>
          <a:bodyPr/>
          <a:lstStyle/>
          <a:p>
            <a:r>
              <a:rPr lang="en-US" dirty="0" smtClean="0"/>
              <a:t>What do they do?</a:t>
            </a:r>
          </a:p>
          <a:p>
            <a:pPr lvl="1"/>
            <a:r>
              <a:rPr lang="en-US" dirty="0" smtClean="0"/>
              <a:t>Mostly data collection, some analysis</a:t>
            </a:r>
          </a:p>
          <a:p>
            <a:r>
              <a:rPr lang="en-US" dirty="0" smtClean="0"/>
              <a:t>How do they do it?</a:t>
            </a:r>
          </a:p>
          <a:p>
            <a:pPr lvl="1"/>
            <a:r>
              <a:rPr lang="en-US" dirty="0" smtClean="0"/>
              <a:t>Mostly survey research – </a:t>
            </a:r>
            <a:r>
              <a:rPr lang="en-US" i="1" dirty="0" smtClean="0"/>
              <a:t>generating statistical estimates by conducting interviews on a sample of a survey population</a:t>
            </a:r>
          </a:p>
          <a:p>
            <a:r>
              <a:rPr lang="en-US" dirty="0" smtClean="0"/>
              <a:t>For whom?</a:t>
            </a:r>
          </a:p>
          <a:p>
            <a:pPr lvl="1"/>
            <a:r>
              <a:rPr lang="en-US" dirty="0" smtClean="0"/>
              <a:t>Government agencies, academic researchers, philanthropic organizations, to some extent businesses</a:t>
            </a:r>
          </a:p>
          <a:p>
            <a:r>
              <a:rPr lang="en-US" dirty="0" smtClean="0"/>
              <a:t>Why?</a:t>
            </a:r>
          </a:p>
          <a:p>
            <a:pPr lvl="1"/>
            <a:r>
              <a:rPr lang="en-US" dirty="0" smtClean="0"/>
              <a:t>It really depends!</a:t>
            </a:r>
          </a:p>
          <a:p>
            <a:r>
              <a:rPr lang="en-US" dirty="0" smtClean="0"/>
              <a:t>(Caveat: this is all based on my years working there ’09-’14)</a:t>
            </a:r>
          </a:p>
        </p:txBody>
      </p:sp>
    </p:spTree>
    <p:extLst>
      <p:ext uri="{BB962C8B-B14F-4D97-AF65-F5344CB8AC3E}">
        <p14:creationId xmlns:p14="http://schemas.microsoft.com/office/powerpoint/2010/main" val="1117110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theme1.xml><?xml version="1.0" encoding="utf-8"?>
<a:theme xmlns:a="http://schemas.openxmlformats.org/drawingml/2006/main" name="Office Theme">
  <a:themeElements>
    <a:clrScheme name="UW Palette 1">
      <a:dk1>
        <a:srgbClr val="4B2E83"/>
      </a:dk1>
      <a:lt1>
        <a:srgbClr val="E8E3D3"/>
      </a:lt1>
      <a:dk2>
        <a:srgbClr val="4B2E83"/>
      </a:dk2>
      <a:lt2>
        <a:srgbClr val="FFFFFF"/>
      </a:lt2>
      <a:accent1>
        <a:srgbClr val="4B2E83"/>
      </a:accent1>
      <a:accent2>
        <a:srgbClr val="E8E3D3"/>
      </a:accent2>
      <a:accent3>
        <a:srgbClr val="FFFFFF"/>
      </a:accent3>
      <a:accent4>
        <a:srgbClr val="D9D9D9"/>
      </a:accent4>
      <a:accent5>
        <a:srgbClr val="444444"/>
      </a:accent5>
      <a:accent6>
        <a:srgbClr val="85754D"/>
      </a:accent6>
      <a:hlink>
        <a:srgbClr val="4B2E83"/>
      </a:hlink>
      <a:folHlink>
        <a:srgbClr val="4B2E83"/>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Custom Design">
  <a:themeElements>
    <a:clrScheme name="UW Brand">
      <a:dk1>
        <a:srgbClr val="33006F"/>
      </a:dk1>
      <a:lt1>
        <a:srgbClr val="E8D3A2"/>
      </a:lt1>
      <a:dk2>
        <a:srgbClr val="33006F"/>
      </a:dk2>
      <a:lt2>
        <a:srgbClr val="FFFFFF"/>
      </a:lt2>
      <a:accent1>
        <a:srgbClr val="33006F"/>
      </a:accent1>
      <a:accent2>
        <a:srgbClr val="E8D3A2"/>
      </a:accent2>
      <a:accent3>
        <a:srgbClr val="FFFFFF"/>
      </a:accent3>
      <a:accent4>
        <a:srgbClr val="D8D9DA"/>
      </a:accent4>
      <a:accent5>
        <a:srgbClr val="999999"/>
      </a:accent5>
      <a:accent6>
        <a:srgbClr val="917B4C"/>
      </a:accent6>
      <a:hlink>
        <a:srgbClr val="D8D9DA"/>
      </a:hlink>
      <a:folHlink>
        <a:srgbClr val="999999"/>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1_Custom Design">
  <a:themeElements>
    <a:clrScheme name="Custom 5">
      <a:dk1>
        <a:srgbClr val="33006F"/>
      </a:dk1>
      <a:lt1>
        <a:srgbClr val="E8D3A2"/>
      </a:lt1>
      <a:dk2>
        <a:srgbClr val="33006F"/>
      </a:dk2>
      <a:lt2>
        <a:srgbClr val="FFFFFF"/>
      </a:lt2>
      <a:accent1>
        <a:srgbClr val="33006F"/>
      </a:accent1>
      <a:accent2>
        <a:srgbClr val="E8D3A2"/>
      </a:accent2>
      <a:accent3>
        <a:srgbClr val="FFFFFF"/>
      </a:accent3>
      <a:accent4>
        <a:srgbClr val="B2B2B2"/>
      </a:accent4>
      <a:accent5>
        <a:srgbClr val="26005C"/>
      </a:accent5>
      <a:accent6>
        <a:srgbClr val="917B4C"/>
      </a:accent6>
      <a:hlink>
        <a:srgbClr val="26005C"/>
      </a:hlink>
      <a:folHlink>
        <a:srgbClr val="33006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978</TotalTime>
  <Words>1864</Words>
  <Application>Microsoft Macintosh PowerPoint</Application>
  <PresentationFormat>On-screen Show (4:3)</PresentationFormat>
  <Paragraphs>197</Paragraphs>
  <Slides>45</Slides>
  <Notes>0</Notes>
  <HiddenSlides>0</HiddenSlides>
  <MMClips>0</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45</vt:i4>
      </vt:variant>
    </vt:vector>
  </HeadingPairs>
  <TitlesOfParts>
    <vt:vector size="55" baseType="lpstr">
      <vt:lpstr>Calibri</vt:lpstr>
      <vt:lpstr>Encode Sans Normal Black</vt:lpstr>
      <vt:lpstr>Lucida Grande</vt:lpstr>
      <vt:lpstr>Open Sans</vt:lpstr>
      <vt:lpstr>Open Sans Light</vt:lpstr>
      <vt:lpstr>Uni Sans Regular</vt:lpstr>
      <vt:lpstr>Arial</vt:lpstr>
      <vt:lpstr>Office Theme</vt:lpstr>
      <vt:lpstr>Custom Design</vt:lpstr>
      <vt:lpstr>1_Custom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15.0027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Alanya Cannon</dc:creator>
  <cp:lastModifiedBy>Lee J. Fiorio</cp:lastModifiedBy>
  <cp:revision>60</cp:revision>
  <cp:lastPrinted>2016-02-10T20:19:12Z</cp:lastPrinted>
  <dcterms:created xsi:type="dcterms:W3CDTF">2014-10-14T00:51:43Z</dcterms:created>
  <dcterms:modified xsi:type="dcterms:W3CDTF">2016-11-10T19:00:45Z</dcterms:modified>
</cp:coreProperties>
</file>